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8" r:id="rId4"/>
    <p:sldId id="266" r:id="rId5"/>
    <p:sldId id="259" r:id="rId6"/>
    <p:sldId id="260" r:id="rId7"/>
    <p:sldId id="262" r:id="rId8"/>
    <p:sldId id="261" r:id="rId9"/>
    <p:sldId id="263" r:id="rId10"/>
    <p:sldId id="264" r:id="rId11"/>
    <p:sldId id="265" r:id="rId12"/>
    <p:sldId id="267" r:id="rId13"/>
  </p:sldIdLst>
  <p:sldSz cx="9144000" cy="6858000" type="screen4x3"/>
  <p:notesSz cx="6888163" cy="100187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17" autoAdjust="0"/>
    <p:restoredTop sz="86406" autoAdjust="0"/>
  </p:normalViewPr>
  <p:slideViewPr>
    <p:cSldViewPr>
      <p:cViewPr varScale="1">
        <p:scale>
          <a:sx n="74" d="100"/>
          <a:sy n="74" d="100"/>
        </p:scale>
        <p:origin x="1752" y="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84871" cy="500936"/>
          </a:xfrm>
          <a:prstGeom prst="rect">
            <a:avLst/>
          </a:prstGeom>
        </p:spPr>
        <p:txBody>
          <a:bodyPr vert="horz" lIns="96606" tIns="48303" rIns="96606" bIns="48303" rtlCol="0"/>
          <a:lstStyle>
            <a:lvl1pPr algn="l">
              <a:defRPr sz="1300"/>
            </a:lvl1pPr>
          </a:lstStyle>
          <a:p>
            <a:endParaRPr kumimoji="1" lang="ja-JP" altLang="en-US"/>
          </a:p>
        </p:txBody>
      </p:sp>
      <p:sp>
        <p:nvSpPr>
          <p:cNvPr id="3" name="日付プレースホルダー 2"/>
          <p:cNvSpPr>
            <a:spLocks noGrp="1"/>
          </p:cNvSpPr>
          <p:nvPr>
            <p:ph type="dt" idx="1"/>
          </p:nvPr>
        </p:nvSpPr>
        <p:spPr>
          <a:xfrm>
            <a:off x="3901698" y="0"/>
            <a:ext cx="2984871" cy="500936"/>
          </a:xfrm>
          <a:prstGeom prst="rect">
            <a:avLst/>
          </a:prstGeom>
        </p:spPr>
        <p:txBody>
          <a:bodyPr vert="horz" lIns="96606" tIns="48303" rIns="96606" bIns="48303" rtlCol="0"/>
          <a:lstStyle>
            <a:lvl1pPr algn="r">
              <a:defRPr sz="1300"/>
            </a:lvl1pPr>
          </a:lstStyle>
          <a:p>
            <a:fld id="{313AF459-46FB-40B9-BC18-DE8811212F3F}" type="datetimeFigureOut">
              <a:rPr kumimoji="1" lang="ja-JP" altLang="en-US" smtClean="0"/>
              <a:t>2019/9/21</a:t>
            </a:fld>
            <a:endParaRPr kumimoji="1" lang="ja-JP" altLang="en-US"/>
          </a:p>
        </p:txBody>
      </p:sp>
      <p:sp>
        <p:nvSpPr>
          <p:cNvPr id="4" name="スライド イメージ プレースホルダー 3"/>
          <p:cNvSpPr>
            <a:spLocks noGrp="1" noRot="1" noChangeAspect="1"/>
          </p:cNvSpPr>
          <p:nvPr>
            <p:ph type="sldImg" idx="2"/>
          </p:nvPr>
        </p:nvSpPr>
        <p:spPr>
          <a:xfrm>
            <a:off x="939800" y="750888"/>
            <a:ext cx="5008563" cy="3757612"/>
          </a:xfrm>
          <a:prstGeom prst="rect">
            <a:avLst/>
          </a:prstGeom>
          <a:noFill/>
          <a:ln w="12700">
            <a:solidFill>
              <a:prstClr val="black"/>
            </a:solidFill>
          </a:ln>
        </p:spPr>
        <p:txBody>
          <a:bodyPr vert="horz" lIns="96606" tIns="48303" rIns="96606" bIns="48303" rtlCol="0" anchor="ctr"/>
          <a:lstStyle/>
          <a:p>
            <a:endParaRPr lang="ja-JP" altLang="en-US"/>
          </a:p>
        </p:txBody>
      </p:sp>
      <p:sp>
        <p:nvSpPr>
          <p:cNvPr id="5" name="ノート プレースホルダー 4"/>
          <p:cNvSpPr>
            <a:spLocks noGrp="1"/>
          </p:cNvSpPr>
          <p:nvPr>
            <p:ph type="body" sz="quarter" idx="3"/>
          </p:nvPr>
        </p:nvSpPr>
        <p:spPr>
          <a:xfrm>
            <a:off x="688817" y="4758889"/>
            <a:ext cx="5510530" cy="4508421"/>
          </a:xfrm>
          <a:prstGeom prst="rect">
            <a:avLst/>
          </a:prstGeom>
        </p:spPr>
        <p:txBody>
          <a:bodyPr vert="horz" lIns="96606" tIns="48303" rIns="96606" bIns="48303"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516038"/>
            <a:ext cx="2984871" cy="500936"/>
          </a:xfrm>
          <a:prstGeom prst="rect">
            <a:avLst/>
          </a:prstGeom>
        </p:spPr>
        <p:txBody>
          <a:bodyPr vert="horz" lIns="96606" tIns="48303" rIns="96606" bIns="48303"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3901698" y="9516038"/>
            <a:ext cx="2984871" cy="500936"/>
          </a:xfrm>
          <a:prstGeom prst="rect">
            <a:avLst/>
          </a:prstGeom>
        </p:spPr>
        <p:txBody>
          <a:bodyPr vert="horz" lIns="96606" tIns="48303" rIns="96606" bIns="48303" rtlCol="0" anchor="b"/>
          <a:lstStyle>
            <a:lvl1pPr algn="r">
              <a:defRPr sz="1300"/>
            </a:lvl1pPr>
          </a:lstStyle>
          <a:p>
            <a:fld id="{40AF2144-1EDC-4EB4-BE19-0B8D3906C13B}" type="slidenum">
              <a:rPr kumimoji="1" lang="ja-JP" altLang="en-US" smtClean="0"/>
              <a:t>‹#›</a:t>
            </a:fld>
            <a:endParaRPr kumimoji="1" lang="ja-JP" altLang="en-US"/>
          </a:p>
        </p:txBody>
      </p:sp>
    </p:spTree>
    <p:extLst>
      <p:ext uri="{BB962C8B-B14F-4D97-AF65-F5344CB8AC3E}">
        <p14:creationId xmlns:p14="http://schemas.microsoft.com/office/powerpoint/2010/main" val="198720480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たなくさ自治会の防災への取り組みについて少しお話させて頂きます。</a:t>
            </a:r>
          </a:p>
          <a:p>
            <a:r>
              <a:rPr kumimoji="1" lang="ja-JP" altLang="en-US" dirty="0"/>
              <a:t>内容は、</a:t>
            </a:r>
          </a:p>
          <a:p>
            <a:r>
              <a:rPr kumimoji="1" lang="ja-JP" altLang="en-US" dirty="0"/>
              <a:t>①自治会でやっていることと②各家庭でやってほしいことの二つをお話しします。</a:t>
            </a:r>
          </a:p>
        </p:txBody>
      </p:sp>
      <p:sp>
        <p:nvSpPr>
          <p:cNvPr id="4" name="スライド番号プレースホルダー 3"/>
          <p:cNvSpPr>
            <a:spLocks noGrp="1"/>
          </p:cNvSpPr>
          <p:nvPr>
            <p:ph type="sldNum" sz="quarter" idx="10"/>
          </p:nvPr>
        </p:nvSpPr>
        <p:spPr/>
        <p:txBody>
          <a:bodyPr/>
          <a:lstStyle/>
          <a:p>
            <a:fld id="{40AF2144-1EDC-4EB4-BE19-0B8D3906C13B}" type="slidenum">
              <a:rPr kumimoji="1" lang="ja-JP" altLang="en-US" smtClean="0"/>
              <a:t>1</a:t>
            </a:fld>
            <a:endParaRPr kumimoji="1" lang="ja-JP" altLang="en-US"/>
          </a:p>
        </p:txBody>
      </p:sp>
    </p:spTree>
    <p:extLst>
      <p:ext uri="{BB962C8B-B14F-4D97-AF65-F5344CB8AC3E}">
        <p14:creationId xmlns:p14="http://schemas.microsoft.com/office/powerpoint/2010/main" val="8027955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最初に防災活動の概要ですが、</a:t>
            </a:r>
          </a:p>
          <a:p>
            <a:r>
              <a:rPr kumimoji="1" lang="ja-JP" altLang="en-US" dirty="0"/>
              <a:t>１</a:t>
            </a:r>
            <a:r>
              <a:rPr kumimoji="1" lang="en-US" altLang="ja-JP" dirty="0"/>
              <a:t>.</a:t>
            </a:r>
            <a:r>
              <a:rPr kumimoji="1" lang="ja-JP" altLang="en-US" dirty="0"/>
              <a:t>～５</a:t>
            </a:r>
            <a:r>
              <a:rPr kumimoji="1" lang="en-US" altLang="ja-JP" dirty="0"/>
              <a:t>.</a:t>
            </a:r>
            <a:r>
              <a:rPr kumimoji="1" lang="ja-JP" altLang="en-US" dirty="0"/>
              <a:t>が自治会としてやっている事です。</a:t>
            </a:r>
          </a:p>
          <a:p>
            <a:r>
              <a:rPr kumimoji="1" lang="ja-JP" altLang="en-US" dirty="0"/>
              <a:t>６</a:t>
            </a:r>
            <a:r>
              <a:rPr kumimoji="1" lang="en-US" altLang="ja-JP" dirty="0"/>
              <a:t>.</a:t>
            </a:r>
            <a:r>
              <a:rPr kumimoji="1" lang="ja-JP" altLang="en-US" dirty="0"/>
              <a:t>は各家庭</a:t>
            </a:r>
            <a:r>
              <a:rPr kumimoji="1" lang="en-US" altLang="ja-JP" dirty="0"/>
              <a:t>(</a:t>
            </a:r>
            <a:r>
              <a:rPr kumimoji="1" lang="ja-JP" altLang="en-US" dirty="0"/>
              <a:t>世帯</a:t>
            </a:r>
            <a:r>
              <a:rPr kumimoji="1" lang="en-US" altLang="ja-JP" dirty="0"/>
              <a:t>)</a:t>
            </a:r>
            <a:r>
              <a:rPr kumimoji="1" lang="ja-JP" altLang="en-US" dirty="0"/>
              <a:t>でやっていただきたいことです。</a:t>
            </a:r>
          </a:p>
        </p:txBody>
      </p:sp>
      <p:sp>
        <p:nvSpPr>
          <p:cNvPr id="4" name="スライド番号プレースホルダー 3"/>
          <p:cNvSpPr>
            <a:spLocks noGrp="1"/>
          </p:cNvSpPr>
          <p:nvPr>
            <p:ph type="sldNum" sz="quarter" idx="10"/>
          </p:nvPr>
        </p:nvSpPr>
        <p:spPr/>
        <p:txBody>
          <a:bodyPr/>
          <a:lstStyle/>
          <a:p>
            <a:fld id="{40AF2144-1EDC-4EB4-BE19-0B8D3906C13B}" type="slidenum">
              <a:rPr kumimoji="1" lang="ja-JP" altLang="en-US" smtClean="0"/>
              <a:t>2</a:t>
            </a:fld>
            <a:endParaRPr kumimoji="1" lang="ja-JP" altLang="en-US"/>
          </a:p>
        </p:txBody>
      </p:sp>
    </p:spTree>
    <p:extLst>
      <p:ext uri="{BB962C8B-B14F-4D97-AF65-F5344CB8AC3E}">
        <p14:creationId xmlns:p14="http://schemas.microsoft.com/office/powerpoint/2010/main" val="2796807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資機材の充足ですが、棚草自治会は、市の基準に対して、略クリアしている状態にあります。</a:t>
            </a:r>
          </a:p>
          <a:p>
            <a:r>
              <a:rPr kumimoji="1" lang="ja-JP" altLang="en-US" dirty="0"/>
              <a:t>今年は、</a:t>
            </a:r>
          </a:p>
          <a:p>
            <a:r>
              <a:rPr kumimoji="1" lang="ja-JP" altLang="en-US" dirty="0"/>
              <a:t>①市の基準を満たしていない小物類について購入しました。</a:t>
            </a:r>
          </a:p>
          <a:p>
            <a:r>
              <a:rPr kumimoji="1" lang="ja-JP" altLang="en-US" dirty="0"/>
              <a:t>②老朽化していた、星谷の消火栓の保管庫更新しました。</a:t>
            </a:r>
          </a:p>
          <a:p>
            <a:r>
              <a:rPr kumimoji="1" lang="ja-JP" altLang="en-US" dirty="0"/>
              <a:t>③最近色々な場所で設置が進んでいる</a:t>
            </a:r>
            <a:r>
              <a:rPr kumimoji="1" lang="en-US" altLang="ja-JP" dirty="0"/>
              <a:t>AED</a:t>
            </a:r>
            <a:r>
              <a:rPr kumimoji="1" lang="ja-JP" altLang="en-US" dirty="0"/>
              <a:t>を公民館へ設置しました。</a:t>
            </a:r>
          </a:p>
        </p:txBody>
      </p:sp>
      <p:sp>
        <p:nvSpPr>
          <p:cNvPr id="4" name="スライド番号プレースホルダー 3"/>
          <p:cNvSpPr>
            <a:spLocks noGrp="1"/>
          </p:cNvSpPr>
          <p:nvPr>
            <p:ph type="sldNum" sz="quarter" idx="10"/>
          </p:nvPr>
        </p:nvSpPr>
        <p:spPr/>
        <p:txBody>
          <a:bodyPr/>
          <a:lstStyle/>
          <a:p>
            <a:fld id="{40AF2144-1EDC-4EB4-BE19-0B8D3906C13B}" type="slidenum">
              <a:rPr kumimoji="1" lang="ja-JP" altLang="en-US" smtClean="0"/>
              <a:t>3</a:t>
            </a:fld>
            <a:endParaRPr kumimoji="1" lang="ja-JP" altLang="en-US"/>
          </a:p>
        </p:txBody>
      </p:sp>
    </p:spTree>
    <p:extLst>
      <p:ext uri="{BB962C8B-B14F-4D97-AF65-F5344CB8AC3E}">
        <p14:creationId xmlns:p14="http://schemas.microsoft.com/office/powerpoint/2010/main" val="25395957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行政説明会から説明をうけて感じたことの要旨を説明します。</a:t>
            </a:r>
          </a:p>
          <a:p>
            <a:endParaRPr kumimoji="1" lang="ja-JP" altLang="en-US" dirty="0"/>
          </a:p>
        </p:txBody>
      </p:sp>
      <p:sp>
        <p:nvSpPr>
          <p:cNvPr id="4" name="スライド番号プレースホルダー 3"/>
          <p:cNvSpPr>
            <a:spLocks noGrp="1"/>
          </p:cNvSpPr>
          <p:nvPr>
            <p:ph type="sldNum" sz="quarter" idx="10"/>
          </p:nvPr>
        </p:nvSpPr>
        <p:spPr/>
        <p:txBody>
          <a:bodyPr/>
          <a:lstStyle/>
          <a:p>
            <a:fld id="{40AF2144-1EDC-4EB4-BE19-0B8D3906C13B}" type="slidenum">
              <a:rPr kumimoji="1" lang="ja-JP" altLang="en-US" smtClean="0"/>
              <a:t>4</a:t>
            </a:fld>
            <a:endParaRPr kumimoji="1" lang="ja-JP" altLang="en-US"/>
          </a:p>
        </p:txBody>
      </p:sp>
    </p:spTree>
    <p:extLst>
      <p:ext uri="{BB962C8B-B14F-4D97-AF65-F5344CB8AC3E}">
        <p14:creationId xmlns:p14="http://schemas.microsoft.com/office/powerpoint/2010/main" val="27968077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４月から市の防災に係る講習会に自治会三役は、三回ほど出席しました。</a:t>
            </a:r>
          </a:p>
          <a:p>
            <a:r>
              <a:rPr kumimoji="1" lang="ja-JP" altLang="en-US" dirty="0"/>
              <a:t>この、講習会の中身は非常にボリュームが大きく、皆さんにすべてを理解してもらうようにするのは私では不可能です。</a:t>
            </a:r>
          </a:p>
          <a:p>
            <a:r>
              <a:rPr kumimoji="1" lang="ja-JP" altLang="en-US" dirty="0"/>
              <a:t>それで、私なりに講習会で得られた知識を四つほど紹介させて頂きます。</a:t>
            </a:r>
          </a:p>
          <a:p>
            <a:r>
              <a:rPr kumimoji="1" lang="ja-JP" altLang="en-US" dirty="0"/>
              <a:t>最初は、</a:t>
            </a:r>
            <a:r>
              <a:rPr lang="ja-JP" altLang="en-US" sz="2100" dirty="0">
                <a:solidFill>
                  <a:srgbClr val="FF0000"/>
                </a:solidFill>
              </a:rPr>
              <a:t>燃料</a:t>
            </a:r>
            <a:r>
              <a:rPr lang="ja-JP" altLang="en-US" sz="2100" dirty="0"/>
              <a:t>です。</a:t>
            </a:r>
          </a:p>
        </p:txBody>
      </p:sp>
      <p:sp>
        <p:nvSpPr>
          <p:cNvPr id="4" name="スライド番号プレースホルダー 3"/>
          <p:cNvSpPr>
            <a:spLocks noGrp="1"/>
          </p:cNvSpPr>
          <p:nvPr>
            <p:ph type="sldNum" sz="quarter" idx="10"/>
          </p:nvPr>
        </p:nvSpPr>
        <p:spPr/>
        <p:txBody>
          <a:bodyPr/>
          <a:lstStyle/>
          <a:p>
            <a:fld id="{40AF2144-1EDC-4EB4-BE19-0B8D3906C13B}" type="slidenum">
              <a:rPr kumimoji="1" lang="ja-JP" altLang="en-US" smtClean="0"/>
              <a:t>5</a:t>
            </a:fld>
            <a:endParaRPr kumimoji="1" lang="ja-JP" altLang="en-US"/>
          </a:p>
        </p:txBody>
      </p:sp>
    </p:spTree>
    <p:extLst>
      <p:ext uri="{BB962C8B-B14F-4D97-AF65-F5344CB8AC3E}">
        <p14:creationId xmlns:p14="http://schemas.microsoft.com/office/powerpoint/2010/main" val="31289569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水は、</a:t>
            </a:r>
          </a:p>
        </p:txBody>
      </p:sp>
      <p:sp>
        <p:nvSpPr>
          <p:cNvPr id="4" name="スライド番号プレースホルダー 3"/>
          <p:cNvSpPr>
            <a:spLocks noGrp="1"/>
          </p:cNvSpPr>
          <p:nvPr>
            <p:ph type="sldNum" sz="quarter" idx="10"/>
          </p:nvPr>
        </p:nvSpPr>
        <p:spPr/>
        <p:txBody>
          <a:bodyPr/>
          <a:lstStyle/>
          <a:p>
            <a:fld id="{40AF2144-1EDC-4EB4-BE19-0B8D3906C13B}" type="slidenum">
              <a:rPr kumimoji="1" lang="ja-JP" altLang="en-US" smtClean="0"/>
              <a:t>6</a:t>
            </a:fld>
            <a:endParaRPr kumimoji="1" lang="ja-JP" altLang="en-US"/>
          </a:p>
        </p:txBody>
      </p:sp>
    </p:spTree>
    <p:extLst>
      <p:ext uri="{BB962C8B-B14F-4D97-AF65-F5344CB8AC3E}">
        <p14:creationId xmlns:p14="http://schemas.microsoft.com/office/powerpoint/2010/main" val="37153474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食料</a:t>
            </a:r>
          </a:p>
          <a:p>
            <a:r>
              <a:rPr kumimoji="1" lang="ja-JP" altLang="en-US" dirty="0"/>
              <a:t>燃料、水、食料とも最低３日分の備蓄が必要と言われています。</a:t>
            </a:r>
          </a:p>
        </p:txBody>
      </p:sp>
      <p:sp>
        <p:nvSpPr>
          <p:cNvPr id="4" name="スライド番号プレースホルダー 3"/>
          <p:cNvSpPr>
            <a:spLocks noGrp="1"/>
          </p:cNvSpPr>
          <p:nvPr>
            <p:ph type="sldNum" sz="quarter" idx="10"/>
          </p:nvPr>
        </p:nvSpPr>
        <p:spPr/>
        <p:txBody>
          <a:bodyPr/>
          <a:lstStyle/>
          <a:p>
            <a:fld id="{40AF2144-1EDC-4EB4-BE19-0B8D3906C13B}" type="slidenum">
              <a:rPr kumimoji="1" lang="ja-JP" altLang="en-US" smtClean="0"/>
              <a:t>7</a:t>
            </a:fld>
            <a:endParaRPr kumimoji="1" lang="ja-JP" altLang="en-US"/>
          </a:p>
        </p:txBody>
      </p:sp>
    </p:spTree>
    <p:extLst>
      <p:ext uri="{BB962C8B-B14F-4D97-AF65-F5344CB8AC3E}">
        <p14:creationId xmlns:p14="http://schemas.microsoft.com/office/powerpoint/2010/main" val="40713204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燃料、水、食料は物でしたが、</a:t>
            </a:r>
          </a:p>
          <a:p>
            <a:r>
              <a:rPr kumimoji="1" lang="ja-JP" altLang="en-US" dirty="0"/>
              <a:t>行動の備えとして、講演会で講師の人から嫌というほど盛りだくさんの説明がありましたが、</a:t>
            </a:r>
          </a:p>
          <a:p>
            <a:r>
              <a:rPr kumimoji="1" lang="ja-JP" altLang="en-US" dirty="0"/>
              <a:t>この二つを紹介いたします。</a:t>
            </a:r>
          </a:p>
        </p:txBody>
      </p:sp>
      <p:sp>
        <p:nvSpPr>
          <p:cNvPr id="4" name="スライド番号プレースホルダー 3"/>
          <p:cNvSpPr>
            <a:spLocks noGrp="1"/>
          </p:cNvSpPr>
          <p:nvPr>
            <p:ph type="sldNum" sz="quarter" idx="10"/>
          </p:nvPr>
        </p:nvSpPr>
        <p:spPr/>
        <p:txBody>
          <a:bodyPr/>
          <a:lstStyle/>
          <a:p>
            <a:fld id="{40AF2144-1EDC-4EB4-BE19-0B8D3906C13B}" type="slidenum">
              <a:rPr kumimoji="1" lang="ja-JP" altLang="en-US" smtClean="0"/>
              <a:t>8</a:t>
            </a:fld>
            <a:endParaRPr kumimoji="1" lang="ja-JP" altLang="en-US"/>
          </a:p>
        </p:txBody>
      </p:sp>
    </p:spTree>
    <p:extLst>
      <p:ext uri="{BB962C8B-B14F-4D97-AF65-F5344CB8AC3E}">
        <p14:creationId xmlns:p14="http://schemas.microsoft.com/office/powerpoint/2010/main" val="1993587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最後に、これは、</a:t>
            </a:r>
          </a:p>
          <a:p>
            <a:r>
              <a:rPr kumimoji="1" lang="ja-JP" altLang="en-US" dirty="0"/>
              <a:t>行動の備えで私が重要だと思っている事です。</a:t>
            </a:r>
          </a:p>
          <a:p>
            <a:r>
              <a:rPr kumimoji="1" lang="ja-JP" altLang="en-US" dirty="0"/>
              <a:t>それは、大規模災害が発生した時の家族同士の安否確認が確実にできる準備をしておくことです。</a:t>
            </a:r>
          </a:p>
          <a:p>
            <a:r>
              <a:rPr kumimoji="1" lang="ja-JP" altLang="en-US" dirty="0"/>
              <a:t>家族で話し合って是非　「明日地震が来る」ということで、平日の日中に安否確認の訓練をしていただくようにお願い致します。</a:t>
            </a:r>
          </a:p>
        </p:txBody>
      </p:sp>
      <p:sp>
        <p:nvSpPr>
          <p:cNvPr id="4" name="スライド番号プレースホルダー 3"/>
          <p:cNvSpPr>
            <a:spLocks noGrp="1"/>
          </p:cNvSpPr>
          <p:nvPr>
            <p:ph type="sldNum" sz="quarter" idx="10"/>
          </p:nvPr>
        </p:nvSpPr>
        <p:spPr/>
        <p:txBody>
          <a:bodyPr/>
          <a:lstStyle/>
          <a:p>
            <a:fld id="{40AF2144-1EDC-4EB4-BE19-0B8D3906C13B}" type="slidenum">
              <a:rPr kumimoji="1" lang="ja-JP" altLang="en-US" smtClean="0"/>
              <a:t>9</a:t>
            </a:fld>
            <a:endParaRPr kumimoji="1" lang="ja-JP" altLang="en-US"/>
          </a:p>
        </p:txBody>
      </p:sp>
    </p:spTree>
    <p:extLst>
      <p:ext uri="{BB962C8B-B14F-4D97-AF65-F5344CB8AC3E}">
        <p14:creationId xmlns:p14="http://schemas.microsoft.com/office/powerpoint/2010/main" val="2160467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それと、「</a:t>
            </a:r>
            <a:r>
              <a:rPr kumimoji="1" lang="en-US" altLang="ja-JP" dirty="0"/>
              <a:t>goo</a:t>
            </a:r>
            <a:r>
              <a:rPr kumimoji="1" lang="ja-JP" altLang="en-US" dirty="0"/>
              <a:t>防災アプリ、グーグルが提供するパーソンファインダー」→「</a:t>
            </a:r>
            <a:r>
              <a:rPr kumimoji="1" lang="en-US" altLang="ja-JP" dirty="0"/>
              <a:t>J-</a:t>
            </a:r>
            <a:r>
              <a:rPr kumimoji="1" lang="en-US" altLang="ja-JP" dirty="0" err="1"/>
              <a:t>anpi</a:t>
            </a:r>
            <a:r>
              <a:rPr kumimoji="1" lang="ja-JP" altLang="en-US" dirty="0"/>
              <a:t>」で自治会への安否情報集約を協力していただける方がいましたらテストしてみたいと思っています。</a:t>
            </a:r>
          </a:p>
          <a:p>
            <a:endParaRPr kumimoji="1" lang="ja-JP" altLang="en-US" dirty="0"/>
          </a:p>
        </p:txBody>
      </p:sp>
      <p:sp>
        <p:nvSpPr>
          <p:cNvPr id="4" name="スライド番号プレースホルダー 3"/>
          <p:cNvSpPr>
            <a:spLocks noGrp="1"/>
          </p:cNvSpPr>
          <p:nvPr>
            <p:ph type="sldNum" sz="quarter" idx="10"/>
          </p:nvPr>
        </p:nvSpPr>
        <p:spPr/>
        <p:txBody>
          <a:bodyPr/>
          <a:lstStyle/>
          <a:p>
            <a:fld id="{40AF2144-1EDC-4EB4-BE19-0B8D3906C13B}" type="slidenum">
              <a:rPr kumimoji="1" lang="ja-JP" altLang="en-US" smtClean="0"/>
              <a:t>10</a:t>
            </a:fld>
            <a:endParaRPr kumimoji="1" lang="ja-JP" altLang="en-US"/>
          </a:p>
        </p:txBody>
      </p:sp>
    </p:spTree>
    <p:extLst>
      <p:ext uri="{BB962C8B-B14F-4D97-AF65-F5344CB8AC3E}">
        <p14:creationId xmlns:p14="http://schemas.microsoft.com/office/powerpoint/2010/main" val="13471134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付録の付録です。</a:t>
            </a:r>
          </a:p>
          <a:p>
            <a:r>
              <a:rPr kumimoji="1" lang="ja-JP" altLang="en-US" dirty="0"/>
              <a:t>原子力災害の対応</a:t>
            </a:r>
          </a:p>
          <a:p>
            <a:r>
              <a:rPr kumimoji="1" lang="ja-JP" altLang="en-US" dirty="0"/>
              <a:t>棚草公民館は浜岡原発から</a:t>
            </a:r>
            <a:r>
              <a:rPr kumimoji="1" lang="en-US" altLang="ja-JP" dirty="0"/>
              <a:t>10.14km</a:t>
            </a:r>
          </a:p>
          <a:p>
            <a:r>
              <a:rPr kumimoji="1" lang="ja-JP" altLang="en-US" dirty="0"/>
              <a:t>原子力災害時は、屋内退避が原則だそうです。木造住宅で外部の</a:t>
            </a:r>
          </a:p>
          <a:p>
            <a:r>
              <a:rPr kumimoji="1" lang="ja-JP" altLang="en-US"/>
              <a:t>避難指示がでたら自家用車→指定道路→被ばく量検査→避難　のルートになります。</a:t>
            </a:r>
            <a:endParaRPr kumimoji="1" lang="ja-JP" altLang="en-US" dirty="0"/>
          </a:p>
          <a:p>
            <a:endParaRPr kumimoji="1" lang="ja-JP" altLang="en-US" dirty="0"/>
          </a:p>
        </p:txBody>
      </p:sp>
      <p:sp>
        <p:nvSpPr>
          <p:cNvPr id="4" name="スライド番号プレースホルダー 3"/>
          <p:cNvSpPr>
            <a:spLocks noGrp="1"/>
          </p:cNvSpPr>
          <p:nvPr>
            <p:ph type="sldNum" sz="quarter" idx="10"/>
          </p:nvPr>
        </p:nvSpPr>
        <p:spPr/>
        <p:txBody>
          <a:bodyPr/>
          <a:lstStyle/>
          <a:p>
            <a:fld id="{40AF2144-1EDC-4EB4-BE19-0B8D3906C13B}" type="slidenum">
              <a:rPr kumimoji="1" lang="ja-JP" altLang="en-US" smtClean="0"/>
              <a:t>11</a:t>
            </a:fld>
            <a:endParaRPr kumimoji="1" lang="ja-JP" altLang="en-US"/>
          </a:p>
        </p:txBody>
      </p:sp>
    </p:spTree>
    <p:extLst>
      <p:ext uri="{BB962C8B-B14F-4D97-AF65-F5344CB8AC3E}">
        <p14:creationId xmlns:p14="http://schemas.microsoft.com/office/powerpoint/2010/main" val="13471134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一つだけ私のつたない説明で覚えて帰ってほしいことあげるとしたら、</a:t>
            </a:r>
          </a:p>
          <a:p>
            <a:r>
              <a:rPr kumimoji="1" lang="ja-JP" altLang="en-US" dirty="0"/>
              <a:t>くどいですが、「明日地震が来る」と思って一年に一回は一日行動して見る</a:t>
            </a:r>
            <a:r>
              <a:rPr kumimoji="1" lang="ja-JP" altLang="en-US" dirty="0" err="1"/>
              <a:t>です</a:t>
            </a:r>
            <a:r>
              <a:rPr kumimoji="1" lang="ja-JP" altLang="en-US" dirty="0"/>
              <a:t>。</a:t>
            </a:r>
          </a:p>
          <a:p>
            <a:r>
              <a:rPr kumimoji="1" lang="en-US" altLang="ja-JP" dirty="0"/>
              <a:t>---</a:t>
            </a:r>
            <a:r>
              <a:rPr kumimoji="1" lang="ja-JP" altLang="en-US" dirty="0"/>
              <a:t>自分の命は自分で守る、家族の命は家族で守る</a:t>
            </a:r>
            <a:r>
              <a:rPr kumimoji="1" lang="en-US" altLang="ja-JP" dirty="0"/>
              <a:t>---</a:t>
            </a:r>
            <a:r>
              <a:rPr kumimoji="1" lang="ja-JP" altLang="en-US" dirty="0"/>
              <a:t>　です。よろしくお願い致します。</a:t>
            </a:r>
          </a:p>
          <a:p>
            <a:endParaRPr kumimoji="1" lang="ja-JP" altLang="en-US" dirty="0"/>
          </a:p>
        </p:txBody>
      </p:sp>
      <p:sp>
        <p:nvSpPr>
          <p:cNvPr id="4" name="スライド番号プレースホルダー 3"/>
          <p:cNvSpPr>
            <a:spLocks noGrp="1"/>
          </p:cNvSpPr>
          <p:nvPr>
            <p:ph type="sldNum" sz="quarter" idx="10"/>
          </p:nvPr>
        </p:nvSpPr>
        <p:spPr/>
        <p:txBody>
          <a:bodyPr/>
          <a:lstStyle/>
          <a:p>
            <a:fld id="{40AF2144-1EDC-4EB4-BE19-0B8D3906C13B}" type="slidenum">
              <a:rPr kumimoji="1" lang="ja-JP" altLang="en-US" smtClean="0"/>
              <a:t>12</a:t>
            </a:fld>
            <a:endParaRPr kumimoji="1" lang="ja-JP" altLang="en-US"/>
          </a:p>
        </p:txBody>
      </p:sp>
    </p:spTree>
    <p:extLst>
      <p:ext uri="{BB962C8B-B14F-4D97-AF65-F5344CB8AC3E}">
        <p14:creationId xmlns:p14="http://schemas.microsoft.com/office/powerpoint/2010/main" val="8027955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3AD16F42-1298-43D0-A03F-A4301B24F9C5}" type="datetimeFigureOut">
              <a:rPr kumimoji="1" lang="ja-JP" altLang="en-US" smtClean="0"/>
              <a:t>2019/9/21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1D5CC66-2A6F-416E-887D-334FB46735FF}" type="slidenum">
              <a:rPr kumimoji="1" lang="ja-JP" altLang="en-US" smtClean="0"/>
              <a:t>‹#›</a:t>
            </a:fld>
            <a:endParaRPr kumimoji="1" lang="ja-JP" altLang="en-US"/>
          </a:p>
        </p:txBody>
      </p:sp>
    </p:spTree>
    <p:extLst>
      <p:ext uri="{BB962C8B-B14F-4D97-AF65-F5344CB8AC3E}">
        <p14:creationId xmlns:p14="http://schemas.microsoft.com/office/powerpoint/2010/main" val="24978939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3AD16F42-1298-43D0-A03F-A4301B24F9C5}" type="datetimeFigureOut">
              <a:rPr kumimoji="1" lang="ja-JP" altLang="en-US" smtClean="0"/>
              <a:t>2019/9/21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1D5CC66-2A6F-416E-887D-334FB46735FF}" type="slidenum">
              <a:rPr kumimoji="1" lang="ja-JP" altLang="en-US" smtClean="0"/>
              <a:t>‹#›</a:t>
            </a:fld>
            <a:endParaRPr kumimoji="1" lang="ja-JP" altLang="en-US"/>
          </a:p>
        </p:txBody>
      </p:sp>
    </p:spTree>
    <p:extLst>
      <p:ext uri="{BB962C8B-B14F-4D97-AF65-F5344CB8AC3E}">
        <p14:creationId xmlns:p14="http://schemas.microsoft.com/office/powerpoint/2010/main" val="13170980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3AD16F42-1298-43D0-A03F-A4301B24F9C5}" type="datetimeFigureOut">
              <a:rPr kumimoji="1" lang="ja-JP" altLang="en-US" smtClean="0"/>
              <a:t>2019/9/21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1D5CC66-2A6F-416E-887D-334FB46735FF}" type="slidenum">
              <a:rPr kumimoji="1" lang="ja-JP" altLang="en-US" smtClean="0"/>
              <a:t>‹#›</a:t>
            </a:fld>
            <a:endParaRPr kumimoji="1" lang="ja-JP" altLang="en-US"/>
          </a:p>
        </p:txBody>
      </p:sp>
    </p:spTree>
    <p:extLst>
      <p:ext uri="{BB962C8B-B14F-4D97-AF65-F5344CB8AC3E}">
        <p14:creationId xmlns:p14="http://schemas.microsoft.com/office/powerpoint/2010/main" val="13339916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3AD16F42-1298-43D0-A03F-A4301B24F9C5}" type="datetimeFigureOut">
              <a:rPr kumimoji="1" lang="ja-JP" altLang="en-US" smtClean="0"/>
              <a:t>2019/9/21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1D5CC66-2A6F-416E-887D-334FB46735FF}" type="slidenum">
              <a:rPr kumimoji="1" lang="ja-JP" altLang="en-US" smtClean="0"/>
              <a:t>‹#›</a:t>
            </a:fld>
            <a:endParaRPr kumimoji="1" lang="ja-JP" altLang="en-US"/>
          </a:p>
        </p:txBody>
      </p:sp>
    </p:spTree>
    <p:extLst>
      <p:ext uri="{BB962C8B-B14F-4D97-AF65-F5344CB8AC3E}">
        <p14:creationId xmlns:p14="http://schemas.microsoft.com/office/powerpoint/2010/main" val="41723195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3AD16F42-1298-43D0-A03F-A4301B24F9C5}" type="datetimeFigureOut">
              <a:rPr kumimoji="1" lang="ja-JP" altLang="en-US" smtClean="0"/>
              <a:t>2019/9/21</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91D5CC66-2A6F-416E-887D-334FB46735FF}" type="slidenum">
              <a:rPr kumimoji="1" lang="ja-JP" altLang="en-US" smtClean="0"/>
              <a:t>‹#›</a:t>
            </a:fld>
            <a:endParaRPr kumimoji="1" lang="ja-JP" altLang="en-US"/>
          </a:p>
        </p:txBody>
      </p:sp>
    </p:spTree>
    <p:extLst>
      <p:ext uri="{BB962C8B-B14F-4D97-AF65-F5344CB8AC3E}">
        <p14:creationId xmlns:p14="http://schemas.microsoft.com/office/powerpoint/2010/main" val="29068412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3AD16F42-1298-43D0-A03F-A4301B24F9C5}" type="datetimeFigureOut">
              <a:rPr kumimoji="1" lang="ja-JP" altLang="en-US" smtClean="0"/>
              <a:t>2019/9/21</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91D5CC66-2A6F-416E-887D-334FB46735FF}" type="slidenum">
              <a:rPr kumimoji="1" lang="ja-JP" altLang="en-US" smtClean="0"/>
              <a:t>‹#›</a:t>
            </a:fld>
            <a:endParaRPr kumimoji="1" lang="ja-JP" altLang="en-US"/>
          </a:p>
        </p:txBody>
      </p:sp>
    </p:spTree>
    <p:extLst>
      <p:ext uri="{BB962C8B-B14F-4D97-AF65-F5344CB8AC3E}">
        <p14:creationId xmlns:p14="http://schemas.microsoft.com/office/powerpoint/2010/main" val="17848208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3AD16F42-1298-43D0-A03F-A4301B24F9C5}" type="datetimeFigureOut">
              <a:rPr kumimoji="1" lang="ja-JP" altLang="en-US" smtClean="0"/>
              <a:t>2019/9/21</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91D5CC66-2A6F-416E-887D-334FB46735FF}" type="slidenum">
              <a:rPr kumimoji="1" lang="ja-JP" altLang="en-US" smtClean="0"/>
              <a:t>‹#›</a:t>
            </a:fld>
            <a:endParaRPr kumimoji="1" lang="ja-JP" altLang="en-US"/>
          </a:p>
        </p:txBody>
      </p:sp>
    </p:spTree>
    <p:extLst>
      <p:ext uri="{BB962C8B-B14F-4D97-AF65-F5344CB8AC3E}">
        <p14:creationId xmlns:p14="http://schemas.microsoft.com/office/powerpoint/2010/main" val="32988824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3AD16F42-1298-43D0-A03F-A4301B24F9C5}" type="datetimeFigureOut">
              <a:rPr kumimoji="1" lang="ja-JP" altLang="en-US" smtClean="0"/>
              <a:t>2019/9/21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1D5CC66-2A6F-416E-887D-334FB46735FF}" type="slidenum">
              <a:rPr kumimoji="1" lang="ja-JP" altLang="en-US" smtClean="0"/>
              <a:t>‹#›</a:t>
            </a:fld>
            <a:endParaRPr kumimoji="1" lang="ja-JP" altLang="en-US"/>
          </a:p>
        </p:txBody>
      </p:sp>
    </p:spTree>
    <p:extLst>
      <p:ext uri="{BB962C8B-B14F-4D97-AF65-F5344CB8AC3E}">
        <p14:creationId xmlns:p14="http://schemas.microsoft.com/office/powerpoint/2010/main" val="6150497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3AD16F42-1298-43D0-A03F-A4301B24F9C5}" type="datetimeFigureOut">
              <a:rPr kumimoji="1" lang="ja-JP" altLang="en-US" smtClean="0"/>
              <a:t>2019/9/21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1D5CC66-2A6F-416E-887D-334FB46735FF}" type="slidenum">
              <a:rPr kumimoji="1" lang="ja-JP" altLang="en-US" smtClean="0"/>
              <a:t>‹#›</a:t>
            </a:fld>
            <a:endParaRPr kumimoji="1" lang="ja-JP" altLang="en-US"/>
          </a:p>
        </p:txBody>
      </p:sp>
    </p:spTree>
    <p:extLst>
      <p:ext uri="{BB962C8B-B14F-4D97-AF65-F5344CB8AC3E}">
        <p14:creationId xmlns:p14="http://schemas.microsoft.com/office/powerpoint/2010/main" val="21756456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3AD16F42-1298-43D0-A03F-A4301B24F9C5}" type="datetimeFigureOut">
              <a:rPr kumimoji="1" lang="ja-JP" altLang="en-US" smtClean="0"/>
              <a:t>2019/9/21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1D5CC66-2A6F-416E-887D-334FB46735FF}" type="slidenum">
              <a:rPr kumimoji="1" lang="ja-JP" altLang="en-US" smtClean="0"/>
              <a:t>‹#›</a:t>
            </a:fld>
            <a:endParaRPr kumimoji="1" lang="ja-JP" altLang="en-US"/>
          </a:p>
        </p:txBody>
      </p:sp>
    </p:spTree>
    <p:extLst>
      <p:ext uri="{BB962C8B-B14F-4D97-AF65-F5344CB8AC3E}">
        <p14:creationId xmlns:p14="http://schemas.microsoft.com/office/powerpoint/2010/main" val="36467051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3AD16F42-1298-43D0-A03F-A4301B24F9C5}" type="datetimeFigureOut">
              <a:rPr kumimoji="1" lang="ja-JP" altLang="en-US" smtClean="0"/>
              <a:t>2019/9/21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1D5CC66-2A6F-416E-887D-334FB46735FF}" type="slidenum">
              <a:rPr kumimoji="1" lang="ja-JP" altLang="en-US" smtClean="0"/>
              <a:t>‹#›</a:t>
            </a:fld>
            <a:endParaRPr kumimoji="1" lang="ja-JP" altLang="en-US"/>
          </a:p>
        </p:txBody>
      </p:sp>
    </p:spTree>
    <p:extLst>
      <p:ext uri="{BB962C8B-B14F-4D97-AF65-F5344CB8AC3E}">
        <p14:creationId xmlns:p14="http://schemas.microsoft.com/office/powerpoint/2010/main" val="1702049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D16F42-1298-43D0-A03F-A4301B24F9C5}" type="datetimeFigureOut">
              <a:rPr kumimoji="1" lang="ja-JP" altLang="en-US" smtClean="0"/>
              <a:t>2019/9/21</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D5CC66-2A6F-416E-887D-334FB46735FF}" type="slidenum">
              <a:rPr kumimoji="1" lang="ja-JP" altLang="en-US" smtClean="0"/>
              <a:t>‹#›</a:t>
            </a:fld>
            <a:endParaRPr kumimoji="1" lang="ja-JP" altLang="en-US"/>
          </a:p>
        </p:txBody>
      </p:sp>
    </p:spTree>
    <p:extLst>
      <p:ext uri="{BB962C8B-B14F-4D97-AF65-F5344CB8AC3E}">
        <p14:creationId xmlns:p14="http://schemas.microsoft.com/office/powerpoint/2010/main" val="17398937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3568" y="980728"/>
            <a:ext cx="7772400" cy="1470025"/>
          </a:xfrm>
          <a:solidFill>
            <a:srgbClr val="92D050"/>
          </a:solidFill>
        </p:spPr>
        <p:txBody>
          <a:bodyPr>
            <a:normAutofit/>
          </a:bodyPr>
          <a:lstStyle/>
          <a:p>
            <a:r>
              <a:rPr kumimoji="1" lang="ja-JP" altLang="en-US" sz="4000" dirty="0"/>
              <a:t>たなくさ自治会の防災への取り組み</a:t>
            </a:r>
          </a:p>
        </p:txBody>
      </p:sp>
      <p:sp>
        <p:nvSpPr>
          <p:cNvPr id="3" name="サブタイトル 2"/>
          <p:cNvSpPr>
            <a:spLocks noGrp="1"/>
          </p:cNvSpPr>
          <p:nvPr>
            <p:ph type="subTitle" idx="1"/>
          </p:nvPr>
        </p:nvSpPr>
        <p:spPr>
          <a:xfrm>
            <a:off x="1403648" y="2492896"/>
            <a:ext cx="6400800" cy="2088232"/>
          </a:xfrm>
          <a:solidFill>
            <a:srgbClr val="FFFF00"/>
          </a:solidFill>
        </p:spPr>
        <p:txBody>
          <a:bodyPr>
            <a:normAutofit/>
          </a:bodyPr>
          <a:lstStyle/>
          <a:p>
            <a:r>
              <a:rPr kumimoji="1" lang="ja-JP" altLang="en-US" dirty="0"/>
              <a:t>自助、互近助による防災への備え</a:t>
            </a:r>
          </a:p>
          <a:p>
            <a:r>
              <a:rPr kumimoji="1" lang="en-US" altLang="ja-JP" dirty="0"/>
              <a:t>---</a:t>
            </a:r>
            <a:r>
              <a:rPr kumimoji="1" lang="ja-JP" altLang="en-US" dirty="0"/>
              <a:t>自分の命は自分で守る、家族の命は家族で守る</a:t>
            </a:r>
            <a:r>
              <a:rPr kumimoji="1" lang="en-US" altLang="ja-JP" dirty="0"/>
              <a:t>---</a:t>
            </a:r>
            <a:endParaRPr kumimoji="1" lang="ja-JP" altLang="en-US" dirty="0"/>
          </a:p>
        </p:txBody>
      </p:sp>
      <p:sp>
        <p:nvSpPr>
          <p:cNvPr id="4" name="サブタイトル 2"/>
          <p:cNvSpPr txBox="1">
            <a:spLocks/>
          </p:cNvSpPr>
          <p:nvPr/>
        </p:nvSpPr>
        <p:spPr>
          <a:xfrm>
            <a:off x="1475656" y="4581128"/>
            <a:ext cx="6400800" cy="151216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r>
              <a:rPr lang="en-US" altLang="ja-JP" dirty="0">
                <a:solidFill>
                  <a:schemeClr val="tx1"/>
                </a:solidFill>
              </a:rPr>
              <a:t>2019/9/21</a:t>
            </a:r>
            <a:endParaRPr lang="ja-JP" altLang="en-US" dirty="0">
              <a:solidFill>
                <a:schemeClr val="tx1"/>
              </a:solidFill>
            </a:endParaRPr>
          </a:p>
          <a:p>
            <a:r>
              <a:rPr lang="ja-JP" altLang="en-US" dirty="0">
                <a:solidFill>
                  <a:schemeClr val="tx1"/>
                </a:solidFill>
              </a:rPr>
              <a:t>棚草自治会</a:t>
            </a:r>
          </a:p>
        </p:txBody>
      </p:sp>
    </p:spTree>
    <p:extLst>
      <p:ext uri="{BB962C8B-B14F-4D97-AF65-F5344CB8AC3E}">
        <p14:creationId xmlns:p14="http://schemas.microsoft.com/office/powerpoint/2010/main" val="7499850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116632"/>
            <a:ext cx="8229600" cy="1143000"/>
          </a:xfrm>
        </p:spPr>
        <p:txBody>
          <a:bodyPr>
            <a:normAutofit fontScale="90000"/>
          </a:bodyPr>
          <a:lstStyle/>
          <a:p>
            <a:r>
              <a:rPr kumimoji="1" lang="ja-JP" altLang="en-US" dirty="0"/>
              <a:t>令和元年防災活動の取り組み概要</a:t>
            </a:r>
          </a:p>
        </p:txBody>
      </p:sp>
      <p:sp>
        <p:nvSpPr>
          <p:cNvPr id="12" name="角丸四角形 11"/>
          <p:cNvSpPr/>
          <p:nvPr/>
        </p:nvSpPr>
        <p:spPr>
          <a:xfrm>
            <a:off x="1884734" y="1268759"/>
            <a:ext cx="1882599" cy="57606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rPr>
              <a:t>２</a:t>
            </a:r>
            <a:r>
              <a:rPr lang="en-US" altLang="ja-JP" dirty="0">
                <a:solidFill>
                  <a:schemeClr val="tx1"/>
                </a:solidFill>
              </a:rPr>
              <a:t>.</a:t>
            </a:r>
            <a:r>
              <a:rPr lang="ja-JP" altLang="en-US" dirty="0">
                <a:solidFill>
                  <a:schemeClr val="tx1"/>
                </a:solidFill>
              </a:rPr>
              <a:t>防災資機材の充足</a:t>
            </a:r>
            <a:endParaRPr kumimoji="1" lang="ja-JP" altLang="en-US" dirty="0">
              <a:solidFill>
                <a:schemeClr val="tx1"/>
              </a:solidFill>
            </a:endParaRPr>
          </a:p>
        </p:txBody>
      </p:sp>
      <p:sp>
        <p:nvSpPr>
          <p:cNvPr id="14" name="角丸四角形 13"/>
          <p:cNvSpPr/>
          <p:nvPr/>
        </p:nvSpPr>
        <p:spPr>
          <a:xfrm>
            <a:off x="2028750" y="2822638"/>
            <a:ext cx="1368152" cy="36004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rPr>
              <a:t>予算申請</a:t>
            </a:r>
            <a:endParaRPr kumimoji="1" lang="ja-JP" altLang="en-US" dirty="0">
              <a:solidFill>
                <a:schemeClr val="tx1"/>
              </a:solidFill>
            </a:endParaRPr>
          </a:p>
        </p:txBody>
      </p:sp>
      <p:sp>
        <p:nvSpPr>
          <p:cNvPr id="16" name="角丸四角形 15"/>
          <p:cNvSpPr/>
          <p:nvPr/>
        </p:nvSpPr>
        <p:spPr>
          <a:xfrm>
            <a:off x="1945163" y="1923218"/>
            <a:ext cx="1535326" cy="63007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rPr>
              <a:t>不足資機材の確認</a:t>
            </a:r>
            <a:endParaRPr kumimoji="1" lang="ja-JP" altLang="en-US" dirty="0">
              <a:solidFill>
                <a:schemeClr val="tx1"/>
              </a:solidFill>
            </a:endParaRPr>
          </a:p>
        </p:txBody>
      </p:sp>
      <p:sp>
        <p:nvSpPr>
          <p:cNvPr id="17" name="角丸四角形 16"/>
          <p:cNvSpPr/>
          <p:nvPr/>
        </p:nvSpPr>
        <p:spPr>
          <a:xfrm>
            <a:off x="1884734" y="3683300"/>
            <a:ext cx="1656184" cy="1045707"/>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rPr>
              <a:t>・</a:t>
            </a:r>
            <a:r>
              <a:rPr lang="ja-JP" altLang="en-US" dirty="0">
                <a:solidFill>
                  <a:schemeClr val="tx1"/>
                </a:solidFill>
              </a:rPr>
              <a:t>ＡＥＤ</a:t>
            </a:r>
            <a:endParaRPr lang="en-US" altLang="ja-JP" dirty="0">
              <a:solidFill>
                <a:schemeClr val="tx1"/>
              </a:solidFill>
            </a:endParaRPr>
          </a:p>
          <a:p>
            <a:r>
              <a:rPr kumimoji="1" lang="ja-JP" altLang="en-US" dirty="0">
                <a:solidFill>
                  <a:schemeClr val="tx1"/>
                </a:solidFill>
              </a:rPr>
              <a:t>・強力ライト</a:t>
            </a:r>
          </a:p>
          <a:p>
            <a:r>
              <a:rPr lang="ja-JP" altLang="en-US" dirty="0">
                <a:solidFill>
                  <a:schemeClr val="tx1"/>
                </a:solidFill>
              </a:rPr>
              <a:t>・ジャッキ</a:t>
            </a:r>
            <a:endParaRPr kumimoji="1" lang="ja-JP" altLang="en-US" dirty="0">
              <a:solidFill>
                <a:schemeClr val="tx1"/>
              </a:solidFill>
            </a:endParaRPr>
          </a:p>
        </p:txBody>
      </p:sp>
      <p:sp>
        <p:nvSpPr>
          <p:cNvPr id="18" name="角丸四角形 17"/>
          <p:cNvSpPr/>
          <p:nvPr/>
        </p:nvSpPr>
        <p:spPr>
          <a:xfrm>
            <a:off x="3995936" y="1268760"/>
            <a:ext cx="1368152" cy="36004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rPr>
              <a:t>３</a:t>
            </a:r>
            <a:r>
              <a:rPr lang="en-US" altLang="ja-JP" dirty="0">
                <a:solidFill>
                  <a:schemeClr val="tx1"/>
                </a:solidFill>
              </a:rPr>
              <a:t>.</a:t>
            </a:r>
            <a:r>
              <a:rPr lang="ja-JP" altLang="en-US" dirty="0">
                <a:solidFill>
                  <a:schemeClr val="tx1"/>
                </a:solidFill>
              </a:rPr>
              <a:t>訓練</a:t>
            </a:r>
            <a:endParaRPr kumimoji="1" lang="ja-JP" altLang="en-US" dirty="0">
              <a:solidFill>
                <a:schemeClr val="tx1"/>
              </a:solidFill>
            </a:endParaRPr>
          </a:p>
        </p:txBody>
      </p:sp>
      <p:sp>
        <p:nvSpPr>
          <p:cNvPr id="20" name="角丸四角形 19"/>
          <p:cNvSpPr/>
          <p:nvPr/>
        </p:nvSpPr>
        <p:spPr>
          <a:xfrm>
            <a:off x="3891941" y="1756591"/>
            <a:ext cx="2120219" cy="605768"/>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rPr>
              <a:t>ポンプの点検</a:t>
            </a:r>
            <a:endParaRPr lang="en-US" altLang="ja-JP" dirty="0">
              <a:solidFill>
                <a:schemeClr val="tx1"/>
              </a:solidFill>
            </a:endParaRPr>
          </a:p>
          <a:p>
            <a:pPr algn="ctr"/>
            <a:r>
              <a:rPr lang="en-US" altLang="ja-JP" dirty="0">
                <a:solidFill>
                  <a:schemeClr val="tx1"/>
                </a:solidFill>
              </a:rPr>
              <a:t>(</a:t>
            </a:r>
            <a:r>
              <a:rPr lang="ja-JP" altLang="en-US" dirty="0">
                <a:solidFill>
                  <a:schemeClr val="tx1"/>
                </a:solidFill>
              </a:rPr>
              <a:t>一回</a:t>
            </a:r>
            <a:r>
              <a:rPr lang="en-US" altLang="ja-JP" dirty="0">
                <a:solidFill>
                  <a:schemeClr val="tx1"/>
                </a:solidFill>
              </a:rPr>
              <a:t>/</a:t>
            </a:r>
            <a:r>
              <a:rPr lang="ja-JP" altLang="en-US" dirty="0">
                <a:solidFill>
                  <a:schemeClr val="tx1"/>
                </a:solidFill>
              </a:rPr>
              <a:t>班・年</a:t>
            </a:r>
            <a:r>
              <a:rPr lang="en-US" altLang="ja-JP" dirty="0">
                <a:solidFill>
                  <a:schemeClr val="tx1"/>
                </a:solidFill>
              </a:rPr>
              <a:t>)</a:t>
            </a:r>
            <a:endParaRPr kumimoji="1" lang="ja-JP" altLang="en-US" dirty="0">
              <a:solidFill>
                <a:schemeClr val="tx1"/>
              </a:solidFill>
            </a:endParaRPr>
          </a:p>
        </p:txBody>
      </p:sp>
      <p:sp>
        <p:nvSpPr>
          <p:cNvPr id="21" name="角丸四角形 20"/>
          <p:cNvSpPr/>
          <p:nvPr/>
        </p:nvSpPr>
        <p:spPr>
          <a:xfrm>
            <a:off x="3767334" y="2474159"/>
            <a:ext cx="2244826" cy="36004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rPr>
              <a:t>県下一斉訓練</a:t>
            </a:r>
            <a:r>
              <a:rPr lang="en-US" altLang="ja-JP" dirty="0">
                <a:solidFill>
                  <a:schemeClr val="tx1"/>
                </a:solidFill>
              </a:rPr>
              <a:t>(9</a:t>
            </a:r>
            <a:r>
              <a:rPr lang="ja-JP" altLang="en-US" dirty="0">
                <a:solidFill>
                  <a:schemeClr val="tx1"/>
                </a:solidFill>
              </a:rPr>
              <a:t>月</a:t>
            </a:r>
            <a:r>
              <a:rPr lang="en-US" altLang="ja-JP" dirty="0">
                <a:solidFill>
                  <a:schemeClr val="tx1"/>
                </a:solidFill>
              </a:rPr>
              <a:t>)</a:t>
            </a:r>
            <a:endParaRPr kumimoji="1" lang="ja-JP" altLang="en-US" dirty="0">
              <a:solidFill>
                <a:schemeClr val="tx1"/>
              </a:solidFill>
            </a:endParaRPr>
          </a:p>
        </p:txBody>
      </p:sp>
      <p:sp>
        <p:nvSpPr>
          <p:cNvPr id="22" name="角丸四角形 21"/>
          <p:cNvSpPr/>
          <p:nvPr/>
        </p:nvSpPr>
        <p:spPr>
          <a:xfrm>
            <a:off x="7075594" y="3846113"/>
            <a:ext cx="1728192" cy="36004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原発見学</a:t>
            </a:r>
          </a:p>
        </p:txBody>
      </p:sp>
      <p:sp>
        <p:nvSpPr>
          <p:cNvPr id="26" name="角丸四角形 25"/>
          <p:cNvSpPr/>
          <p:nvPr/>
        </p:nvSpPr>
        <p:spPr>
          <a:xfrm>
            <a:off x="3685748" y="3068960"/>
            <a:ext cx="3046492" cy="2436338"/>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dirty="0">
                <a:solidFill>
                  <a:schemeClr val="tx1"/>
                </a:solidFill>
                <a:latin typeface="ＭＳ ゴシック" panose="020B0609070205080204" pitchFamily="49" charset="-128"/>
                <a:ea typeface="ＭＳ ゴシック" panose="020B0609070205080204" pitchFamily="49" charset="-128"/>
              </a:rPr>
              <a:t>地域防災訓練</a:t>
            </a:r>
            <a:r>
              <a:rPr lang="en-US" altLang="zh-TW" dirty="0">
                <a:solidFill>
                  <a:srgbClr val="FF0000"/>
                </a:solidFill>
                <a:latin typeface="ＭＳ ゴシック" panose="020B0609070205080204" pitchFamily="49" charset="-128"/>
                <a:ea typeface="ＭＳ ゴシック" panose="020B0609070205080204" pitchFamily="49" charset="-128"/>
              </a:rPr>
              <a:t>(12</a:t>
            </a:r>
            <a:r>
              <a:rPr lang="ja-JP" altLang="en-US" dirty="0">
                <a:solidFill>
                  <a:srgbClr val="FF0000"/>
                </a:solidFill>
                <a:latin typeface="ＭＳ ゴシック" panose="020B0609070205080204" pitchFamily="49" charset="-128"/>
                <a:ea typeface="ＭＳ ゴシック" panose="020B0609070205080204" pitchFamily="49" charset="-128"/>
              </a:rPr>
              <a:t>月</a:t>
            </a:r>
            <a:r>
              <a:rPr lang="en-US" altLang="ja-JP" dirty="0">
                <a:solidFill>
                  <a:srgbClr val="FF0000"/>
                </a:solidFill>
                <a:latin typeface="ＭＳ ゴシック" panose="020B0609070205080204" pitchFamily="49" charset="-128"/>
                <a:ea typeface="ＭＳ ゴシック" panose="020B0609070205080204" pitchFamily="49" charset="-128"/>
              </a:rPr>
              <a:t>1</a:t>
            </a:r>
            <a:r>
              <a:rPr lang="ja-JP" altLang="en-US" dirty="0">
                <a:solidFill>
                  <a:srgbClr val="FF0000"/>
                </a:solidFill>
                <a:latin typeface="ＭＳ ゴシック" panose="020B0609070205080204" pitchFamily="49" charset="-128"/>
                <a:ea typeface="ＭＳ ゴシック" panose="020B0609070205080204" pitchFamily="49" charset="-128"/>
              </a:rPr>
              <a:t>日</a:t>
            </a:r>
            <a:r>
              <a:rPr lang="en-US" altLang="ja-JP" dirty="0">
                <a:solidFill>
                  <a:srgbClr val="FF0000"/>
                </a:solidFill>
                <a:latin typeface="ＭＳ ゴシック" panose="020B0609070205080204" pitchFamily="49" charset="-128"/>
                <a:ea typeface="ＭＳ ゴシック" panose="020B0609070205080204" pitchFamily="49" charset="-128"/>
              </a:rPr>
              <a:t>)</a:t>
            </a:r>
            <a:endParaRPr lang="ja-JP" altLang="en-US" dirty="0">
              <a:solidFill>
                <a:srgbClr val="FF0000"/>
              </a:solidFill>
              <a:latin typeface="ＭＳ ゴシック" panose="020B0609070205080204" pitchFamily="49" charset="-128"/>
              <a:ea typeface="ＭＳ ゴシック" panose="020B0609070205080204" pitchFamily="49" charset="-128"/>
            </a:endParaRPr>
          </a:p>
          <a:p>
            <a:r>
              <a:rPr lang="ja-JP" altLang="en-US" dirty="0">
                <a:solidFill>
                  <a:schemeClr val="tx1"/>
                </a:solidFill>
              </a:rPr>
              <a:t>・情報伝達</a:t>
            </a:r>
            <a:endParaRPr lang="en-US" altLang="ja-JP" dirty="0">
              <a:solidFill>
                <a:schemeClr val="tx1"/>
              </a:solidFill>
            </a:endParaRPr>
          </a:p>
          <a:p>
            <a:r>
              <a:rPr kumimoji="1" lang="ja-JP" altLang="en-US" dirty="0">
                <a:solidFill>
                  <a:schemeClr val="tx1"/>
                </a:solidFill>
              </a:rPr>
              <a:t>・ポンプ放水</a:t>
            </a:r>
          </a:p>
          <a:p>
            <a:r>
              <a:rPr lang="ja-JP" altLang="en-US" dirty="0">
                <a:solidFill>
                  <a:schemeClr val="tx1"/>
                </a:solidFill>
              </a:rPr>
              <a:t>・消火器</a:t>
            </a:r>
          </a:p>
          <a:p>
            <a:r>
              <a:rPr kumimoji="1" lang="ja-JP" altLang="en-US" dirty="0">
                <a:solidFill>
                  <a:schemeClr val="tx1"/>
                </a:solidFill>
              </a:rPr>
              <a:t>・救護手当</a:t>
            </a:r>
          </a:p>
          <a:p>
            <a:r>
              <a:rPr lang="ja-JP" altLang="en-US" dirty="0">
                <a:solidFill>
                  <a:schemeClr val="tx1"/>
                </a:solidFill>
              </a:rPr>
              <a:t>・給食、給水</a:t>
            </a:r>
          </a:p>
          <a:p>
            <a:r>
              <a:rPr kumimoji="1" lang="ja-JP" altLang="en-US" dirty="0">
                <a:solidFill>
                  <a:schemeClr val="tx1"/>
                </a:solidFill>
              </a:rPr>
              <a:t>・地区防災訓練</a:t>
            </a:r>
          </a:p>
          <a:p>
            <a:endParaRPr kumimoji="1" lang="ja-JP" altLang="en-US" dirty="0">
              <a:solidFill>
                <a:schemeClr val="tx1"/>
              </a:solidFill>
            </a:endParaRPr>
          </a:p>
        </p:txBody>
      </p:sp>
      <p:sp>
        <p:nvSpPr>
          <p:cNvPr id="27" name="角丸四角形 26"/>
          <p:cNvSpPr/>
          <p:nvPr/>
        </p:nvSpPr>
        <p:spPr>
          <a:xfrm>
            <a:off x="2028750" y="3396349"/>
            <a:ext cx="1368152" cy="36004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rPr>
              <a:t>購入</a:t>
            </a:r>
            <a:endParaRPr kumimoji="1" lang="ja-JP" altLang="en-US" dirty="0">
              <a:solidFill>
                <a:schemeClr val="tx1"/>
              </a:solidFill>
            </a:endParaRPr>
          </a:p>
        </p:txBody>
      </p:sp>
      <p:sp>
        <p:nvSpPr>
          <p:cNvPr id="28" name="角丸四角形 27"/>
          <p:cNvSpPr/>
          <p:nvPr/>
        </p:nvSpPr>
        <p:spPr>
          <a:xfrm>
            <a:off x="6567435" y="1268760"/>
            <a:ext cx="1728192" cy="36004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rPr>
              <a:t>４</a:t>
            </a:r>
            <a:r>
              <a:rPr lang="en-US" altLang="ja-JP" dirty="0">
                <a:solidFill>
                  <a:schemeClr val="tx1"/>
                </a:solidFill>
              </a:rPr>
              <a:t>.</a:t>
            </a:r>
            <a:r>
              <a:rPr lang="ja-JP" altLang="en-US" dirty="0">
                <a:solidFill>
                  <a:schemeClr val="tx1"/>
                </a:solidFill>
              </a:rPr>
              <a:t>知識、備え</a:t>
            </a:r>
            <a:endParaRPr kumimoji="1" lang="ja-JP" altLang="en-US" dirty="0">
              <a:solidFill>
                <a:schemeClr val="tx1"/>
              </a:solidFill>
            </a:endParaRPr>
          </a:p>
        </p:txBody>
      </p:sp>
      <p:sp>
        <p:nvSpPr>
          <p:cNvPr id="30" name="角丸四角形 29"/>
          <p:cNvSpPr/>
          <p:nvPr/>
        </p:nvSpPr>
        <p:spPr>
          <a:xfrm>
            <a:off x="6420887" y="1756591"/>
            <a:ext cx="1368152" cy="36004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rPr>
              <a:t>行政説明会</a:t>
            </a:r>
            <a:endParaRPr kumimoji="1" lang="ja-JP" altLang="en-US" dirty="0">
              <a:solidFill>
                <a:schemeClr val="tx1"/>
              </a:solidFill>
            </a:endParaRPr>
          </a:p>
        </p:txBody>
      </p:sp>
      <p:sp>
        <p:nvSpPr>
          <p:cNvPr id="35" name="角丸四角形 34"/>
          <p:cNvSpPr/>
          <p:nvPr/>
        </p:nvSpPr>
        <p:spPr>
          <a:xfrm>
            <a:off x="3396902" y="5586294"/>
            <a:ext cx="2471242" cy="36004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rPr>
              <a:t>６</a:t>
            </a:r>
            <a:r>
              <a:rPr lang="en-US" altLang="ja-JP" dirty="0">
                <a:solidFill>
                  <a:schemeClr val="tx1"/>
                </a:solidFill>
              </a:rPr>
              <a:t>.</a:t>
            </a:r>
            <a:r>
              <a:rPr lang="ja-JP" altLang="en-US" dirty="0">
                <a:solidFill>
                  <a:schemeClr val="tx1"/>
                </a:solidFill>
              </a:rPr>
              <a:t>訓練、備え</a:t>
            </a:r>
            <a:r>
              <a:rPr lang="en-US" altLang="ja-JP" dirty="0">
                <a:solidFill>
                  <a:schemeClr val="tx1"/>
                </a:solidFill>
              </a:rPr>
              <a:t>(</a:t>
            </a:r>
            <a:r>
              <a:rPr lang="ja-JP" altLang="en-US" dirty="0">
                <a:solidFill>
                  <a:schemeClr val="tx1"/>
                </a:solidFill>
              </a:rPr>
              <a:t>世帯</a:t>
            </a:r>
            <a:r>
              <a:rPr lang="en-US" altLang="ja-JP" dirty="0">
                <a:solidFill>
                  <a:schemeClr val="tx1"/>
                </a:solidFill>
              </a:rPr>
              <a:t>)</a:t>
            </a:r>
            <a:endParaRPr kumimoji="1" lang="ja-JP" altLang="en-US" dirty="0">
              <a:solidFill>
                <a:schemeClr val="tx1"/>
              </a:solidFill>
            </a:endParaRPr>
          </a:p>
        </p:txBody>
      </p:sp>
      <p:sp>
        <p:nvSpPr>
          <p:cNvPr id="11" name="角丸四角形 10"/>
          <p:cNvSpPr/>
          <p:nvPr/>
        </p:nvSpPr>
        <p:spPr>
          <a:xfrm>
            <a:off x="359960" y="1498263"/>
            <a:ext cx="1368152" cy="86409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rPr>
              <a:t>年度計画</a:t>
            </a:r>
          </a:p>
          <a:p>
            <a:pPr algn="ctr"/>
            <a:r>
              <a:rPr kumimoji="1" lang="ja-JP" altLang="en-US" dirty="0">
                <a:solidFill>
                  <a:schemeClr val="tx1"/>
                </a:solidFill>
              </a:rPr>
              <a:t>編成表</a:t>
            </a:r>
          </a:p>
        </p:txBody>
      </p:sp>
      <p:sp>
        <p:nvSpPr>
          <p:cNvPr id="10" name="角丸四角形 9"/>
          <p:cNvSpPr/>
          <p:nvPr/>
        </p:nvSpPr>
        <p:spPr>
          <a:xfrm>
            <a:off x="248378" y="1268760"/>
            <a:ext cx="1368152" cy="36004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１</a:t>
            </a:r>
            <a:r>
              <a:rPr kumimoji="1" lang="en-US" altLang="ja-JP" dirty="0">
                <a:solidFill>
                  <a:schemeClr val="tx1"/>
                </a:solidFill>
              </a:rPr>
              <a:t>.</a:t>
            </a:r>
            <a:r>
              <a:rPr kumimoji="1" lang="ja-JP" altLang="en-US" dirty="0">
                <a:solidFill>
                  <a:schemeClr val="tx1"/>
                </a:solidFill>
              </a:rPr>
              <a:t>計画</a:t>
            </a:r>
          </a:p>
        </p:txBody>
      </p:sp>
      <p:sp>
        <p:nvSpPr>
          <p:cNvPr id="36" name="角丸四角形 35"/>
          <p:cNvSpPr/>
          <p:nvPr/>
        </p:nvSpPr>
        <p:spPr>
          <a:xfrm>
            <a:off x="589172" y="5661248"/>
            <a:ext cx="2398651" cy="104117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chemeClr val="tx1"/>
              </a:solidFill>
            </a:endParaRPr>
          </a:p>
          <a:p>
            <a:r>
              <a:rPr kumimoji="1" lang="ja-JP" altLang="en-US" dirty="0">
                <a:solidFill>
                  <a:schemeClr val="tx1"/>
                </a:solidFill>
              </a:rPr>
              <a:t>・</a:t>
            </a:r>
            <a:r>
              <a:rPr lang="ja-JP" altLang="en-US" dirty="0">
                <a:solidFill>
                  <a:schemeClr val="tx1"/>
                </a:solidFill>
              </a:rPr>
              <a:t>主な実施事項</a:t>
            </a:r>
            <a:endParaRPr lang="en-US" altLang="ja-JP" dirty="0">
              <a:solidFill>
                <a:schemeClr val="tx1"/>
              </a:solidFill>
            </a:endParaRPr>
          </a:p>
          <a:p>
            <a:r>
              <a:rPr lang="ja-JP" altLang="en-US" dirty="0">
                <a:solidFill>
                  <a:schemeClr val="tx1"/>
                </a:solidFill>
              </a:rPr>
              <a:t>・整備資機材</a:t>
            </a:r>
            <a:endParaRPr kumimoji="1" lang="ja-JP" altLang="en-US" dirty="0">
              <a:solidFill>
                <a:schemeClr val="tx1"/>
              </a:solidFill>
            </a:endParaRPr>
          </a:p>
          <a:p>
            <a:endParaRPr kumimoji="1" lang="ja-JP" altLang="en-US" dirty="0">
              <a:solidFill>
                <a:schemeClr val="tx1"/>
              </a:solidFill>
            </a:endParaRPr>
          </a:p>
        </p:txBody>
      </p:sp>
      <p:sp>
        <p:nvSpPr>
          <p:cNvPr id="37" name="角丸四角形 36"/>
          <p:cNvSpPr/>
          <p:nvPr/>
        </p:nvSpPr>
        <p:spPr>
          <a:xfrm>
            <a:off x="248378" y="5364367"/>
            <a:ext cx="2091374" cy="36004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rPr>
              <a:t>５</a:t>
            </a:r>
            <a:r>
              <a:rPr lang="en-US" altLang="ja-JP" dirty="0">
                <a:solidFill>
                  <a:schemeClr val="tx1"/>
                </a:solidFill>
              </a:rPr>
              <a:t>.</a:t>
            </a:r>
            <a:r>
              <a:rPr lang="ja-JP" altLang="en-US" dirty="0">
                <a:solidFill>
                  <a:schemeClr val="tx1"/>
                </a:solidFill>
              </a:rPr>
              <a:t>次年度計画</a:t>
            </a:r>
            <a:r>
              <a:rPr lang="en-US" altLang="ja-JP" dirty="0">
                <a:solidFill>
                  <a:schemeClr val="tx1"/>
                </a:solidFill>
              </a:rPr>
              <a:t>(</a:t>
            </a:r>
            <a:r>
              <a:rPr lang="ja-JP" altLang="en-US" dirty="0">
                <a:solidFill>
                  <a:schemeClr val="tx1"/>
                </a:solidFill>
              </a:rPr>
              <a:t>案</a:t>
            </a:r>
            <a:r>
              <a:rPr lang="en-US" altLang="ja-JP" dirty="0">
                <a:solidFill>
                  <a:schemeClr val="tx1"/>
                </a:solidFill>
              </a:rPr>
              <a:t>)</a:t>
            </a:r>
            <a:endParaRPr kumimoji="1" lang="ja-JP" altLang="en-US" dirty="0">
              <a:solidFill>
                <a:schemeClr val="tx1"/>
              </a:solidFill>
            </a:endParaRPr>
          </a:p>
        </p:txBody>
      </p:sp>
      <p:sp>
        <p:nvSpPr>
          <p:cNvPr id="39" name="角丸四角形 38"/>
          <p:cNvSpPr/>
          <p:nvPr/>
        </p:nvSpPr>
        <p:spPr>
          <a:xfrm>
            <a:off x="7064588" y="4371159"/>
            <a:ext cx="1728192" cy="500971"/>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rPr>
              <a:t>出前行政講座</a:t>
            </a:r>
            <a:endParaRPr kumimoji="1" lang="ja-JP" altLang="en-US" dirty="0">
              <a:solidFill>
                <a:schemeClr val="tx1"/>
              </a:solidFill>
            </a:endParaRPr>
          </a:p>
        </p:txBody>
      </p:sp>
      <p:sp>
        <p:nvSpPr>
          <p:cNvPr id="32" name="四角形吹き出し 31"/>
          <p:cNvSpPr/>
          <p:nvPr/>
        </p:nvSpPr>
        <p:spPr>
          <a:xfrm>
            <a:off x="103962" y="2625331"/>
            <a:ext cx="1780772" cy="1131057"/>
          </a:xfrm>
          <a:prstGeom prst="wedgeRectCallout">
            <a:avLst>
              <a:gd name="adj1" fmla="val 58438"/>
              <a:gd name="adj2" fmla="val 97755"/>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400" dirty="0"/>
              <a:t>資機材充足</a:t>
            </a:r>
          </a:p>
          <a:p>
            <a:r>
              <a:rPr kumimoji="1" lang="en-US" altLang="ja-JP" sz="2400" dirty="0"/>
              <a:t>(</a:t>
            </a:r>
            <a:r>
              <a:rPr kumimoji="1" lang="ja-JP" altLang="en-US" sz="2400" dirty="0"/>
              <a:t>補助金活用</a:t>
            </a:r>
            <a:r>
              <a:rPr kumimoji="1" lang="en-US" altLang="ja-JP" sz="2400" dirty="0"/>
              <a:t>)</a:t>
            </a:r>
            <a:r>
              <a:rPr kumimoji="1" lang="ja-JP" altLang="en-US" sz="2400" dirty="0"/>
              <a:t>状況</a:t>
            </a:r>
          </a:p>
        </p:txBody>
      </p:sp>
    </p:spTree>
    <p:extLst>
      <p:ext uri="{BB962C8B-B14F-4D97-AF65-F5344CB8AC3E}">
        <p14:creationId xmlns:p14="http://schemas.microsoft.com/office/powerpoint/2010/main" val="2620962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circle(in)">
                                      <p:cBhvr>
                                        <p:cTn id="7" dur="20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circle(in)">
                                      <p:cBhvr>
                                        <p:cTn id="12" dur="20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circle(in)">
                                      <p:cBhvr>
                                        <p:cTn id="17" dur="2000"/>
                                        <p:tgtEl>
                                          <p:spTgt spid="39"/>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circle(in)">
                                      <p:cBhvr>
                                        <p:cTn id="22" dur="20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1000"/>
                                        <p:tgtEl>
                                          <p:spTgt spid="32"/>
                                        </p:tgtEl>
                                      </p:cBhvr>
                                    </p:animEffect>
                                    <p:anim calcmode="lin" valueType="num">
                                      <p:cBhvr>
                                        <p:cTn id="28" dur="1000" fill="hold"/>
                                        <p:tgtEl>
                                          <p:spTgt spid="32"/>
                                        </p:tgtEl>
                                        <p:attrNameLst>
                                          <p:attrName>ppt_x</p:attrName>
                                        </p:attrNameLst>
                                      </p:cBhvr>
                                      <p:tavLst>
                                        <p:tav tm="0">
                                          <p:val>
                                            <p:strVal val="#ppt_x"/>
                                          </p:val>
                                        </p:tav>
                                        <p:tav tm="100000">
                                          <p:val>
                                            <p:strVal val="#ppt_x"/>
                                          </p:val>
                                        </p:tav>
                                      </p:tavLst>
                                    </p:anim>
                                    <p:anim calcmode="lin" valueType="num">
                                      <p:cBhvr>
                                        <p:cTn id="29"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0" grpId="0" animBg="1"/>
      <p:bldP spid="26" grpId="0" animBg="1"/>
      <p:bldP spid="39" grpId="0" animBg="1"/>
      <p:bldP spid="3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図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779" y="1412776"/>
            <a:ext cx="8686800" cy="4981575"/>
          </a:xfrm>
          <a:prstGeom prst="rect">
            <a:avLst/>
          </a:prstGeom>
          <a:noFill/>
          <a:extLst>
            <a:ext uri="{909E8E84-426E-40DD-AFC4-6F175D3DCCD1}">
              <a14:hiddenFill xmlns:a14="http://schemas.microsoft.com/office/drawing/2010/main">
                <a:solidFill>
                  <a:srgbClr val="FFFFFF"/>
                </a:solidFill>
              </a14:hiddenFill>
            </a:ext>
          </a:extLst>
        </p:spPr>
      </p:pic>
      <p:sp>
        <p:nvSpPr>
          <p:cNvPr id="2" name="タイトル 1"/>
          <p:cNvSpPr>
            <a:spLocks noGrp="1"/>
          </p:cNvSpPr>
          <p:nvPr>
            <p:ph type="title"/>
          </p:nvPr>
        </p:nvSpPr>
        <p:spPr/>
        <p:txBody>
          <a:bodyPr/>
          <a:lstStyle/>
          <a:p>
            <a:r>
              <a:rPr kumimoji="1" lang="ja-JP" altLang="en-US" dirty="0"/>
              <a:t>防災資機材の充足</a:t>
            </a:r>
          </a:p>
        </p:txBody>
      </p:sp>
      <p:sp>
        <p:nvSpPr>
          <p:cNvPr id="6" name="テキスト ボックス 5"/>
          <p:cNvSpPr txBox="1"/>
          <p:nvPr/>
        </p:nvSpPr>
        <p:spPr>
          <a:xfrm>
            <a:off x="2339752" y="5229200"/>
            <a:ext cx="1224136" cy="646331"/>
          </a:xfrm>
          <a:prstGeom prst="rect">
            <a:avLst/>
          </a:prstGeom>
          <a:solidFill>
            <a:srgbClr val="FFFF00"/>
          </a:solidFill>
        </p:spPr>
        <p:txBody>
          <a:bodyPr wrap="square" rtlCol="0">
            <a:spAutoFit/>
          </a:bodyPr>
          <a:lstStyle/>
          <a:p>
            <a:r>
              <a:rPr kumimoji="1" lang="ja-JP" altLang="en-US" dirty="0"/>
              <a:t>強力ライト</a:t>
            </a:r>
          </a:p>
          <a:p>
            <a:r>
              <a:rPr lang="ja-JP" altLang="en-US" dirty="0"/>
              <a:t>４個</a:t>
            </a:r>
            <a:endParaRPr kumimoji="1" lang="ja-JP" altLang="en-US" dirty="0"/>
          </a:p>
        </p:txBody>
      </p:sp>
      <p:sp>
        <p:nvSpPr>
          <p:cNvPr id="7" name="テキスト ボックス 6"/>
          <p:cNvSpPr txBox="1"/>
          <p:nvPr/>
        </p:nvSpPr>
        <p:spPr>
          <a:xfrm>
            <a:off x="3059832" y="2348880"/>
            <a:ext cx="1224136" cy="646331"/>
          </a:xfrm>
          <a:prstGeom prst="rect">
            <a:avLst/>
          </a:prstGeom>
          <a:solidFill>
            <a:srgbClr val="FFFF00"/>
          </a:solidFill>
        </p:spPr>
        <p:txBody>
          <a:bodyPr wrap="square" rtlCol="0">
            <a:spAutoFit/>
          </a:bodyPr>
          <a:lstStyle/>
          <a:p>
            <a:r>
              <a:rPr lang="ja-JP" altLang="en-US" dirty="0"/>
              <a:t>一輪車</a:t>
            </a:r>
          </a:p>
          <a:p>
            <a:r>
              <a:rPr kumimoji="1" lang="ja-JP" altLang="en-US" dirty="0"/>
              <a:t>２台</a:t>
            </a:r>
          </a:p>
        </p:txBody>
      </p:sp>
      <p:sp>
        <p:nvSpPr>
          <p:cNvPr id="8" name="テキスト ボックス 7"/>
          <p:cNvSpPr txBox="1"/>
          <p:nvPr/>
        </p:nvSpPr>
        <p:spPr>
          <a:xfrm>
            <a:off x="4584179" y="3717032"/>
            <a:ext cx="1440160" cy="646331"/>
          </a:xfrm>
          <a:prstGeom prst="rect">
            <a:avLst/>
          </a:prstGeom>
          <a:solidFill>
            <a:srgbClr val="FFFF00"/>
          </a:solidFill>
        </p:spPr>
        <p:txBody>
          <a:bodyPr wrap="square" rtlCol="0">
            <a:spAutoFit/>
          </a:bodyPr>
          <a:lstStyle/>
          <a:p>
            <a:r>
              <a:rPr lang="ja-JP" altLang="en-US" dirty="0"/>
              <a:t>油圧ジャッキ</a:t>
            </a:r>
          </a:p>
          <a:p>
            <a:r>
              <a:rPr kumimoji="1" lang="ja-JP" altLang="en-US" dirty="0"/>
              <a:t>２台</a:t>
            </a:r>
          </a:p>
        </p:txBody>
      </p:sp>
      <p:sp>
        <p:nvSpPr>
          <p:cNvPr id="9" name="テキスト ボックス 8"/>
          <p:cNvSpPr txBox="1"/>
          <p:nvPr/>
        </p:nvSpPr>
        <p:spPr>
          <a:xfrm>
            <a:off x="611560" y="4149080"/>
            <a:ext cx="1224136" cy="646331"/>
          </a:xfrm>
          <a:prstGeom prst="rect">
            <a:avLst/>
          </a:prstGeom>
          <a:solidFill>
            <a:srgbClr val="FFFF00"/>
          </a:solidFill>
        </p:spPr>
        <p:txBody>
          <a:bodyPr wrap="square" rtlCol="0">
            <a:spAutoFit/>
          </a:bodyPr>
          <a:lstStyle/>
          <a:p>
            <a:r>
              <a:rPr lang="ja-JP" altLang="en-US" dirty="0"/>
              <a:t>投光器</a:t>
            </a:r>
          </a:p>
          <a:p>
            <a:r>
              <a:rPr kumimoji="1" lang="ja-JP" altLang="en-US" dirty="0"/>
              <a:t>１台</a:t>
            </a:r>
          </a:p>
        </p:txBody>
      </p:sp>
      <p:sp>
        <p:nvSpPr>
          <p:cNvPr id="10" name="テキスト ボックス 9"/>
          <p:cNvSpPr txBox="1"/>
          <p:nvPr/>
        </p:nvSpPr>
        <p:spPr>
          <a:xfrm>
            <a:off x="6804248" y="2645752"/>
            <a:ext cx="1440160" cy="923330"/>
          </a:xfrm>
          <a:prstGeom prst="rect">
            <a:avLst/>
          </a:prstGeom>
          <a:solidFill>
            <a:srgbClr val="FFFF00"/>
          </a:solidFill>
        </p:spPr>
        <p:txBody>
          <a:bodyPr wrap="square" rtlCol="0">
            <a:spAutoFit/>
          </a:bodyPr>
          <a:lstStyle/>
          <a:p>
            <a:r>
              <a:rPr kumimoji="1" lang="ja-JP" altLang="en-US" dirty="0"/>
              <a:t>消火栓ホース保管庫</a:t>
            </a:r>
            <a:r>
              <a:rPr kumimoji="1" lang="en-US" altLang="ja-JP" dirty="0"/>
              <a:t>(</a:t>
            </a:r>
            <a:r>
              <a:rPr kumimoji="1" lang="ja-JP" altLang="en-US" dirty="0"/>
              <a:t>更新</a:t>
            </a:r>
            <a:r>
              <a:rPr kumimoji="1" lang="en-US" altLang="ja-JP" dirty="0"/>
              <a:t>)</a:t>
            </a:r>
            <a:endParaRPr kumimoji="1" lang="ja-JP" altLang="en-US" dirty="0"/>
          </a:p>
        </p:txBody>
      </p:sp>
      <p:sp>
        <p:nvSpPr>
          <p:cNvPr id="11" name="テキスト ボックス 10"/>
          <p:cNvSpPr txBox="1"/>
          <p:nvPr/>
        </p:nvSpPr>
        <p:spPr>
          <a:xfrm>
            <a:off x="6329189" y="4363363"/>
            <a:ext cx="1224136" cy="646331"/>
          </a:xfrm>
          <a:prstGeom prst="rect">
            <a:avLst/>
          </a:prstGeom>
          <a:solidFill>
            <a:srgbClr val="FFFF00"/>
          </a:solidFill>
        </p:spPr>
        <p:txBody>
          <a:bodyPr wrap="square" rtlCol="0">
            <a:spAutoFit/>
          </a:bodyPr>
          <a:lstStyle/>
          <a:p>
            <a:r>
              <a:rPr lang="ja-JP" altLang="en-US" dirty="0"/>
              <a:t>ＡＥＤ</a:t>
            </a:r>
            <a:r>
              <a:rPr kumimoji="1" lang="ja-JP" altLang="en-US" dirty="0"/>
              <a:t>１台</a:t>
            </a:r>
            <a:endParaRPr kumimoji="1" lang="en-US" altLang="ja-JP" dirty="0"/>
          </a:p>
          <a:p>
            <a:r>
              <a:rPr lang="ja-JP" altLang="en-US" dirty="0"/>
              <a:t>公民館</a:t>
            </a:r>
            <a:endParaRPr kumimoji="1" lang="ja-JP" altLang="en-US" dirty="0"/>
          </a:p>
        </p:txBody>
      </p:sp>
    </p:spTree>
    <p:extLst>
      <p:ext uri="{BB962C8B-B14F-4D97-AF65-F5344CB8AC3E}">
        <p14:creationId xmlns:p14="http://schemas.microsoft.com/office/powerpoint/2010/main" val="5283077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116632"/>
            <a:ext cx="8229600" cy="1143000"/>
          </a:xfrm>
        </p:spPr>
        <p:txBody>
          <a:bodyPr>
            <a:normAutofit fontScale="90000"/>
          </a:bodyPr>
          <a:lstStyle/>
          <a:p>
            <a:r>
              <a:rPr kumimoji="1" lang="ja-JP" altLang="en-US" dirty="0"/>
              <a:t>令和元年防災活動の取り組み概要</a:t>
            </a:r>
          </a:p>
        </p:txBody>
      </p:sp>
      <p:sp>
        <p:nvSpPr>
          <p:cNvPr id="12" name="角丸四角形 11"/>
          <p:cNvSpPr/>
          <p:nvPr/>
        </p:nvSpPr>
        <p:spPr>
          <a:xfrm>
            <a:off x="1884734" y="1268759"/>
            <a:ext cx="1882599" cy="57606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rPr>
              <a:t>２</a:t>
            </a:r>
            <a:r>
              <a:rPr lang="en-US" altLang="ja-JP" dirty="0">
                <a:solidFill>
                  <a:schemeClr val="tx1"/>
                </a:solidFill>
              </a:rPr>
              <a:t>.</a:t>
            </a:r>
            <a:r>
              <a:rPr lang="ja-JP" altLang="en-US" dirty="0">
                <a:solidFill>
                  <a:schemeClr val="tx1"/>
                </a:solidFill>
              </a:rPr>
              <a:t>防災資機材の充足</a:t>
            </a:r>
            <a:endParaRPr kumimoji="1" lang="ja-JP" altLang="en-US" dirty="0">
              <a:solidFill>
                <a:schemeClr val="tx1"/>
              </a:solidFill>
            </a:endParaRPr>
          </a:p>
        </p:txBody>
      </p:sp>
      <p:sp>
        <p:nvSpPr>
          <p:cNvPr id="14" name="角丸四角形 13"/>
          <p:cNvSpPr/>
          <p:nvPr/>
        </p:nvSpPr>
        <p:spPr>
          <a:xfrm>
            <a:off x="2028750" y="2822638"/>
            <a:ext cx="1368152" cy="36004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rPr>
              <a:t>予算申請</a:t>
            </a:r>
            <a:endParaRPr kumimoji="1" lang="ja-JP" altLang="en-US" dirty="0">
              <a:solidFill>
                <a:schemeClr val="tx1"/>
              </a:solidFill>
            </a:endParaRPr>
          </a:p>
        </p:txBody>
      </p:sp>
      <p:sp>
        <p:nvSpPr>
          <p:cNvPr id="16" name="角丸四角形 15"/>
          <p:cNvSpPr/>
          <p:nvPr/>
        </p:nvSpPr>
        <p:spPr>
          <a:xfrm>
            <a:off x="1945163" y="1923218"/>
            <a:ext cx="1535326" cy="63007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rPr>
              <a:t>不足資機材の確認</a:t>
            </a:r>
            <a:endParaRPr kumimoji="1" lang="ja-JP" altLang="en-US" dirty="0">
              <a:solidFill>
                <a:schemeClr val="tx1"/>
              </a:solidFill>
            </a:endParaRPr>
          </a:p>
        </p:txBody>
      </p:sp>
      <p:sp>
        <p:nvSpPr>
          <p:cNvPr id="17" name="角丸四角形 16"/>
          <p:cNvSpPr/>
          <p:nvPr/>
        </p:nvSpPr>
        <p:spPr>
          <a:xfrm>
            <a:off x="1884734" y="3683300"/>
            <a:ext cx="1656184" cy="1045707"/>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rPr>
              <a:t>・</a:t>
            </a:r>
            <a:r>
              <a:rPr lang="ja-JP" altLang="en-US" dirty="0">
                <a:solidFill>
                  <a:schemeClr val="tx1"/>
                </a:solidFill>
              </a:rPr>
              <a:t>ＡＥＤ</a:t>
            </a:r>
            <a:endParaRPr lang="en-US" altLang="ja-JP" dirty="0">
              <a:solidFill>
                <a:schemeClr val="tx1"/>
              </a:solidFill>
            </a:endParaRPr>
          </a:p>
          <a:p>
            <a:r>
              <a:rPr kumimoji="1" lang="ja-JP" altLang="en-US" dirty="0">
                <a:solidFill>
                  <a:schemeClr val="tx1"/>
                </a:solidFill>
              </a:rPr>
              <a:t>・強力ライト</a:t>
            </a:r>
          </a:p>
          <a:p>
            <a:r>
              <a:rPr lang="ja-JP" altLang="en-US" dirty="0">
                <a:solidFill>
                  <a:schemeClr val="tx1"/>
                </a:solidFill>
              </a:rPr>
              <a:t>・ジャッキ</a:t>
            </a:r>
            <a:endParaRPr kumimoji="1" lang="ja-JP" altLang="en-US" dirty="0">
              <a:solidFill>
                <a:schemeClr val="tx1"/>
              </a:solidFill>
            </a:endParaRPr>
          </a:p>
        </p:txBody>
      </p:sp>
      <p:sp>
        <p:nvSpPr>
          <p:cNvPr id="18" name="角丸四角形 17"/>
          <p:cNvSpPr/>
          <p:nvPr/>
        </p:nvSpPr>
        <p:spPr>
          <a:xfrm>
            <a:off x="3995936" y="1268760"/>
            <a:ext cx="1368152" cy="36004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rPr>
              <a:t>３</a:t>
            </a:r>
            <a:r>
              <a:rPr lang="en-US" altLang="ja-JP" dirty="0">
                <a:solidFill>
                  <a:schemeClr val="tx1"/>
                </a:solidFill>
              </a:rPr>
              <a:t>.</a:t>
            </a:r>
            <a:r>
              <a:rPr lang="ja-JP" altLang="en-US" dirty="0">
                <a:solidFill>
                  <a:schemeClr val="tx1"/>
                </a:solidFill>
              </a:rPr>
              <a:t>訓練</a:t>
            </a:r>
            <a:endParaRPr kumimoji="1" lang="ja-JP" altLang="en-US" dirty="0">
              <a:solidFill>
                <a:schemeClr val="tx1"/>
              </a:solidFill>
            </a:endParaRPr>
          </a:p>
        </p:txBody>
      </p:sp>
      <p:sp>
        <p:nvSpPr>
          <p:cNvPr id="20" name="角丸四角形 19"/>
          <p:cNvSpPr/>
          <p:nvPr/>
        </p:nvSpPr>
        <p:spPr>
          <a:xfrm>
            <a:off x="3716806" y="1957875"/>
            <a:ext cx="1995611" cy="324465"/>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rPr>
              <a:t>ポンプの点検</a:t>
            </a:r>
            <a:endParaRPr kumimoji="1" lang="ja-JP" altLang="en-US" dirty="0">
              <a:solidFill>
                <a:schemeClr val="tx1"/>
              </a:solidFill>
            </a:endParaRPr>
          </a:p>
        </p:txBody>
      </p:sp>
      <p:sp>
        <p:nvSpPr>
          <p:cNvPr id="21" name="角丸四角形 20"/>
          <p:cNvSpPr/>
          <p:nvPr/>
        </p:nvSpPr>
        <p:spPr>
          <a:xfrm>
            <a:off x="3767334" y="2474159"/>
            <a:ext cx="1728192" cy="36004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rPr>
              <a:t>県下一斉訓練</a:t>
            </a:r>
            <a:endParaRPr kumimoji="1" lang="ja-JP" altLang="en-US" dirty="0">
              <a:solidFill>
                <a:schemeClr val="tx1"/>
              </a:solidFill>
            </a:endParaRPr>
          </a:p>
        </p:txBody>
      </p:sp>
      <p:sp>
        <p:nvSpPr>
          <p:cNvPr id="22" name="角丸四角形 21"/>
          <p:cNvSpPr/>
          <p:nvPr/>
        </p:nvSpPr>
        <p:spPr>
          <a:xfrm>
            <a:off x="6511182" y="3846114"/>
            <a:ext cx="1728192" cy="36004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原発見学</a:t>
            </a:r>
          </a:p>
        </p:txBody>
      </p:sp>
      <p:sp>
        <p:nvSpPr>
          <p:cNvPr id="26" name="角丸四角形 25"/>
          <p:cNvSpPr/>
          <p:nvPr/>
        </p:nvSpPr>
        <p:spPr>
          <a:xfrm>
            <a:off x="3685748" y="3068960"/>
            <a:ext cx="1944216" cy="2436338"/>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dirty="0">
                <a:solidFill>
                  <a:schemeClr val="tx1"/>
                </a:solidFill>
                <a:latin typeface="ＭＳ ゴシック" panose="020B0609070205080204" pitchFamily="49" charset="-128"/>
                <a:ea typeface="ＭＳ ゴシック" panose="020B0609070205080204" pitchFamily="49" charset="-128"/>
              </a:rPr>
              <a:t>地域防災訓練</a:t>
            </a:r>
            <a:endParaRPr lang="ja-JP" altLang="en-US" dirty="0">
              <a:solidFill>
                <a:schemeClr val="tx1"/>
              </a:solidFill>
              <a:latin typeface="ＭＳ ゴシック" panose="020B0609070205080204" pitchFamily="49" charset="-128"/>
              <a:ea typeface="ＭＳ ゴシック" panose="020B0609070205080204" pitchFamily="49" charset="-128"/>
            </a:endParaRPr>
          </a:p>
          <a:p>
            <a:r>
              <a:rPr lang="ja-JP" altLang="en-US" dirty="0">
                <a:solidFill>
                  <a:schemeClr val="tx1"/>
                </a:solidFill>
              </a:rPr>
              <a:t>・情報伝達</a:t>
            </a:r>
            <a:endParaRPr lang="en-US" altLang="ja-JP" dirty="0">
              <a:solidFill>
                <a:schemeClr val="tx1"/>
              </a:solidFill>
            </a:endParaRPr>
          </a:p>
          <a:p>
            <a:r>
              <a:rPr kumimoji="1" lang="ja-JP" altLang="en-US" dirty="0">
                <a:solidFill>
                  <a:schemeClr val="tx1"/>
                </a:solidFill>
              </a:rPr>
              <a:t>・ポンプ放水</a:t>
            </a:r>
          </a:p>
          <a:p>
            <a:r>
              <a:rPr lang="ja-JP" altLang="en-US" dirty="0">
                <a:solidFill>
                  <a:schemeClr val="tx1"/>
                </a:solidFill>
              </a:rPr>
              <a:t>・消火器</a:t>
            </a:r>
          </a:p>
          <a:p>
            <a:r>
              <a:rPr kumimoji="1" lang="ja-JP" altLang="en-US" dirty="0">
                <a:solidFill>
                  <a:schemeClr val="tx1"/>
                </a:solidFill>
              </a:rPr>
              <a:t>・救護手当</a:t>
            </a:r>
          </a:p>
          <a:p>
            <a:r>
              <a:rPr lang="ja-JP" altLang="en-US" dirty="0">
                <a:solidFill>
                  <a:schemeClr val="tx1"/>
                </a:solidFill>
              </a:rPr>
              <a:t>・給食、給水</a:t>
            </a:r>
          </a:p>
          <a:p>
            <a:r>
              <a:rPr kumimoji="1" lang="ja-JP" altLang="en-US" dirty="0">
                <a:solidFill>
                  <a:schemeClr val="tx1"/>
                </a:solidFill>
              </a:rPr>
              <a:t>・地区防災訓練</a:t>
            </a:r>
          </a:p>
          <a:p>
            <a:endParaRPr kumimoji="1" lang="ja-JP" altLang="en-US" dirty="0">
              <a:solidFill>
                <a:schemeClr val="tx1"/>
              </a:solidFill>
            </a:endParaRPr>
          </a:p>
        </p:txBody>
      </p:sp>
      <p:sp>
        <p:nvSpPr>
          <p:cNvPr id="27" name="角丸四角形 26"/>
          <p:cNvSpPr/>
          <p:nvPr/>
        </p:nvSpPr>
        <p:spPr>
          <a:xfrm>
            <a:off x="2028750" y="3396349"/>
            <a:ext cx="1368152" cy="36004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rPr>
              <a:t>購入</a:t>
            </a:r>
            <a:endParaRPr kumimoji="1" lang="ja-JP" altLang="en-US" dirty="0">
              <a:solidFill>
                <a:schemeClr val="tx1"/>
              </a:solidFill>
            </a:endParaRPr>
          </a:p>
        </p:txBody>
      </p:sp>
      <p:sp>
        <p:nvSpPr>
          <p:cNvPr id="28" name="角丸四角形 27"/>
          <p:cNvSpPr/>
          <p:nvPr/>
        </p:nvSpPr>
        <p:spPr>
          <a:xfrm>
            <a:off x="6567435" y="1268760"/>
            <a:ext cx="1728192" cy="36004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rPr>
              <a:t>４</a:t>
            </a:r>
            <a:r>
              <a:rPr lang="en-US" altLang="ja-JP" dirty="0">
                <a:solidFill>
                  <a:schemeClr val="tx1"/>
                </a:solidFill>
              </a:rPr>
              <a:t>.</a:t>
            </a:r>
            <a:r>
              <a:rPr lang="ja-JP" altLang="en-US" dirty="0">
                <a:solidFill>
                  <a:schemeClr val="tx1"/>
                </a:solidFill>
              </a:rPr>
              <a:t>知識、備え</a:t>
            </a:r>
            <a:endParaRPr kumimoji="1" lang="ja-JP" altLang="en-US" dirty="0">
              <a:solidFill>
                <a:schemeClr val="tx1"/>
              </a:solidFill>
            </a:endParaRPr>
          </a:p>
        </p:txBody>
      </p:sp>
      <p:sp>
        <p:nvSpPr>
          <p:cNvPr id="31" name="角丸四角形 30"/>
          <p:cNvSpPr/>
          <p:nvPr/>
        </p:nvSpPr>
        <p:spPr>
          <a:xfrm>
            <a:off x="6511182" y="1988704"/>
            <a:ext cx="1656184" cy="1558192"/>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chemeClr val="tx1"/>
              </a:solidFill>
            </a:endParaRPr>
          </a:p>
          <a:p>
            <a:r>
              <a:rPr kumimoji="1" lang="ja-JP" altLang="en-US" dirty="0">
                <a:solidFill>
                  <a:schemeClr val="tx1"/>
                </a:solidFill>
              </a:rPr>
              <a:t>・</a:t>
            </a:r>
            <a:r>
              <a:rPr lang="ja-JP" altLang="en-US" dirty="0">
                <a:solidFill>
                  <a:schemeClr val="tx1"/>
                </a:solidFill>
              </a:rPr>
              <a:t>防災説明会</a:t>
            </a:r>
            <a:endParaRPr lang="en-US" altLang="ja-JP" dirty="0">
              <a:solidFill>
                <a:schemeClr val="tx1"/>
              </a:solidFill>
            </a:endParaRPr>
          </a:p>
          <a:p>
            <a:r>
              <a:rPr kumimoji="1" lang="ja-JP" altLang="en-US" dirty="0">
                <a:solidFill>
                  <a:schemeClr val="tx1"/>
                </a:solidFill>
              </a:rPr>
              <a:t>・防災フェア</a:t>
            </a:r>
          </a:p>
          <a:p>
            <a:r>
              <a:rPr lang="ja-JP" altLang="en-US" dirty="0">
                <a:solidFill>
                  <a:schemeClr val="tx1"/>
                </a:solidFill>
              </a:rPr>
              <a:t>・原子力災害学習会</a:t>
            </a:r>
            <a:endParaRPr kumimoji="1" lang="ja-JP" altLang="en-US" dirty="0">
              <a:solidFill>
                <a:schemeClr val="tx1"/>
              </a:solidFill>
            </a:endParaRPr>
          </a:p>
          <a:p>
            <a:endParaRPr kumimoji="1" lang="ja-JP" altLang="en-US" dirty="0">
              <a:solidFill>
                <a:schemeClr val="tx1"/>
              </a:solidFill>
            </a:endParaRPr>
          </a:p>
        </p:txBody>
      </p:sp>
      <p:sp>
        <p:nvSpPr>
          <p:cNvPr id="30" name="角丸四角形 29"/>
          <p:cNvSpPr/>
          <p:nvPr/>
        </p:nvSpPr>
        <p:spPr>
          <a:xfrm>
            <a:off x="6420887" y="1756591"/>
            <a:ext cx="1368152" cy="36004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rPr>
              <a:t>行政説明会</a:t>
            </a:r>
            <a:endParaRPr kumimoji="1" lang="ja-JP" altLang="en-US" dirty="0">
              <a:solidFill>
                <a:schemeClr val="tx1"/>
              </a:solidFill>
            </a:endParaRPr>
          </a:p>
        </p:txBody>
      </p:sp>
      <p:sp>
        <p:nvSpPr>
          <p:cNvPr id="33" name="角丸四角形 32"/>
          <p:cNvSpPr/>
          <p:nvPr/>
        </p:nvSpPr>
        <p:spPr>
          <a:xfrm>
            <a:off x="3720752" y="5877455"/>
            <a:ext cx="2507431" cy="867839"/>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chemeClr val="tx1"/>
              </a:solidFill>
            </a:endParaRPr>
          </a:p>
          <a:p>
            <a:r>
              <a:rPr kumimoji="1" lang="ja-JP" altLang="en-US" dirty="0">
                <a:solidFill>
                  <a:schemeClr val="tx1"/>
                </a:solidFill>
              </a:rPr>
              <a:t>・世帯</a:t>
            </a:r>
            <a:r>
              <a:rPr lang="ja-JP" altLang="en-US" dirty="0">
                <a:solidFill>
                  <a:schemeClr val="tx1"/>
                </a:solidFill>
              </a:rPr>
              <a:t>安否確認</a:t>
            </a:r>
          </a:p>
          <a:p>
            <a:r>
              <a:rPr lang="ja-JP" altLang="en-US" dirty="0">
                <a:solidFill>
                  <a:schemeClr val="tx1"/>
                </a:solidFill>
              </a:rPr>
              <a:t>・避難</a:t>
            </a:r>
            <a:endParaRPr lang="en-US" altLang="ja-JP" dirty="0">
              <a:solidFill>
                <a:schemeClr val="tx1"/>
              </a:solidFill>
            </a:endParaRPr>
          </a:p>
          <a:p>
            <a:r>
              <a:rPr lang="ja-JP" altLang="en-US" dirty="0">
                <a:solidFill>
                  <a:schemeClr val="tx1"/>
                </a:solidFill>
              </a:rPr>
              <a:t>・資機材、食材備蓄</a:t>
            </a:r>
            <a:endParaRPr lang="en-US" altLang="ja-JP" dirty="0">
              <a:solidFill>
                <a:schemeClr val="tx1"/>
              </a:solidFill>
            </a:endParaRPr>
          </a:p>
          <a:p>
            <a:endParaRPr kumimoji="1" lang="ja-JP" altLang="en-US" dirty="0">
              <a:solidFill>
                <a:schemeClr val="tx1"/>
              </a:solidFill>
            </a:endParaRPr>
          </a:p>
        </p:txBody>
      </p:sp>
      <p:sp>
        <p:nvSpPr>
          <p:cNvPr id="35" name="角丸四角形 34"/>
          <p:cNvSpPr/>
          <p:nvPr/>
        </p:nvSpPr>
        <p:spPr>
          <a:xfrm>
            <a:off x="3396902" y="5586294"/>
            <a:ext cx="2471242" cy="36004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rPr>
              <a:t>６</a:t>
            </a:r>
            <a:r>
              <a:rPr lang="en-US" altLang="ja-JP" dirty="0">
                <a:solidFill>
                  <a:schemeClr val="tx1"/>
                </a:solidFill>
              </a:rPr>
              <a:t>.</a:t>
            </a:r>
            <a:r>
              <a:rPr lang="ja-JP" altLang="en-US" dirty="0">
                <a:solidFill>
                  <a:schemeClr val="tx1"/>
                </a:solidFill>
              </a:rPr>
              <a:t>訓練、備え</a:t>
            </a:r>
            <a:r>
              <a:rPr lang="en-US" altLang="ja-JP" dirty="0">
                <a:solidFill>
                  <a:schemeClr val="tx1"/>
                </a:solidFill>
              </a:rPr>
              <a:t>(</a:t>
            </a:r>
            <a:r>
              <a:rPr lang="ja-JP" altLang="en-US" dirty="0">
                <a:solidFill>
                  <a:schemeClr val="tx1"/>
                </a:solidFill>
              </a:rPr>
              <a:t>世帯</a:t>
            </a:r>
            <a:r>
              <a:rPr lang="en-US" altLang="ja-JP" dirty="0">
                <a:solidFill>
                  <a:schemeClr val="tx1"/>
                </a:solidFill>
              </a:rPr>
              <a:t>)</a:t>
            </a:r>
            <a:endParaRPr kumimoji="1" lang="ja-JP" altLang="en-US" dirty="0">
              <a:solidFill>
                <a:schemeClr val="tx1"/>
              </a:solidFill>
            </a:endParaRPr>
          </a:p>
        </p:txBody>
      </p:sp>
      <p:sp>
        <p:nvSpPr>
          <p:cNvPr id="11" name="角丸四角形 10"/>
          <p:cNvSpPr/>
          <p:nvPr/>
        </p:nvSpPr>
        <p:spPr>
          <a:xfrm>
            <a:off x="359960" y="1498263"/>
            <a:ext cx="1368152" cy="86409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rPr>
              <a:t>年度計画</a:t>
            </a:r>
          </a:p>
          <a:p>
            <a:pPr algn="ctr"/>
            <a:r>
              <a:rPr kumimoji="1" lang="ja-JP" altLang="en-US" dirty="0">
                <a:solidFill>
                  <a:schemeClr val="tx1"/>
                </a:solidFill>
              </a:rPr>
              <a:t>編成表</a:t>
            </a:r>
          </a:p>
        </p:txBody>
      </p:sp>
      <p:sp>
        <p:nvSpPr>
          <p:cNvPr id="10" name="角丸四角形 9"/>
          <p:cNvSpPr/>
          <p:nvPr/>
        </p:nvSpPr>
        <p:spPr>
          <a:xfrm>
            <a:off x="248378" y="1268760"/>
            <a:ext cx="1368152" cy="36004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１</a:t>
            </a:r>
            <a:r>
              <a:rPr kumimoji="1" lang="en-US" altLang="ja-JP" dirty="0">
                <a:solidFill>
                  <a:schemeClr val="tx1"/>
                </a:solidFill>
              </a:rPr>
              <a:t>.</a:t>
            </a:r>
            <a:r>
              <a:rPr kumimoji="1" lang="ja-JP" altLang="en-US" dirty="0">
                <a:solidFill>
                  <a:schemeClr val="tx1"/>
                </a:solidFill>
              </a:rPr>
              <a:t>計画</a:t>
            </a:r>
          </a:p>
        </p:txBody>
      </p:sp>
      <p:sp>
        <p:nvSpPr>
          <p:cNvPr id="36" name="角丸四角形 35"/>
          <p:cNvSpPr/>
          <p:nvPr/>
        </p:nvSpPr>
        <p:spPr>
          <a:xfrm>
            <a:off x="589172" y="5661248"/>
            <a:ext cx="2398651" cy="104117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chemeClr val="tx1"/>
              </a:solidFill>
            </a:endParaRPr>
          </a:p>
          <a:p>
            <a:r>
              <a:rPr kumimoji="1" lang="ja-JP" altLang="en-US" dirty="0">
                <a:solidFill>
                  <a:schemeClr val="tx1"/>
                </a:solidFill>
              </a:rPr>
              <a:t>・</a:t>
            </a:r>
            <a:r>
              <a:rPr lang="ja-JP" altLang="en-US" dirty="0">
                <a:solidFill>
                  <a:schemeClr val="tx1"/>
                </a:solidFill>
              </a:rPr>
              <a:t>主な実施事項</a:t>
            </a:r>
            <a:endParaRPr lang="en-US" altLang="ja-JP" dirty="0">
              <a:solidFill>
                <a:schemeClr val="tx1"/>
              </a:solidFill>
            </a:endParaRPr>
          </a:p>
          <a:p>
            <a:r>
              <a:rPr lang="ja-JP" altLang="en-US" dirty="0">
                <a:solidFill>
                  <a:schemeClr val="tx1"/>
                </a:solidFill>
              </a:rPr>
              <a:t>・整備資機材</a:t>
            </a:r>
            <a:endParaRPr kumimoji="1" lang="ja-JP" altLang="en-US" dirty="0">
              <a:solidFill>
                <a:schemeClr val="tx1"/>
              </a:solidFill>
            </a:endParaRPr>
          </a:p>
          <a:p>
            <a:endParaRPr kumimoji="1" lang="ja-JP" altLang="en-US" dirty="0">
              <a:solidFill>
                <a:schemeClr val="tx1"/>
              </a:solidFill>
            </a:endParaRPr>
          </a:p>
        </p:txBody>
      </p:sp>
      <p:sp>
        <p:nvSpPr>
          <p:cNvPr id="37" name="角丸四角形 36"/>
          <p:cNvSpPr/>
          <p:nvPr/>
        </p:nvSpPr>
        <p:spPr>
          <a:xfrm>
            <a:off x="248378" y="5364367"/>
            <a:ext cx="2091374" cy="36004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rPr>
              <a:t>５</a:t>
            </a:r>
            <a:r>
              <a:rPr lang="en-US" altLang="ja-JP" dirty="0">
                <a:solidFill>
                  <a:schemeClr val="tx1"/>
                </a:solidFill>
              </a:rPr>
              <a:t>.</a:t>
            </a:r>
            <a:r>
              <a:rPr lang="ja-JP" altLang="en-US" dirty="0">
                <a:solidFill>
                  <a:schemeClr val="tx1"/>
                </a:solidFill>
              </a:rPr>
              <a:t>次年度計画</a:t>
            </a:r>
            <a:r>
              <a:rPr lang="en-US" altLang="ja-JP" dirty="0">
                <a:solidFill>
                  <a:schemeClr val="tx1"/>
                </a:solidFill>
              </a:rPr>
              <a:t>(</a:t>
            </a:r>
            <a:r>
              <a:rPr lang="ja-JP" altLang="en-US" dirty="0">
                <a:solidFill>
                  <a:schemeClr val="tx1"/>
                </a:solidFill>
              </a:rPr>
              <a:t>案</a:t>
            </a:r>
            <a:r>
              <a:rPr lang="en-US" altLang="ja-JP" dirty="0">
                <a:solidFill>
                  <a:schemeClr val="tx1"/>
                </a:solidFill>
              </a:rPr>
              <a:t>)</a:t>
            </a:r>
            <a:endParaRPr kumimoji="1" lang="ja-JP" altLang="en-US" dirty="0">
              <a:solidFill>
                <a:schemeClr val="tx1"/>
              </a:solidFill>
            </a:endParaRPr>
          </a:p>
        </p:txBody>
      </p:sp>
      <p:sp>
        <p:nvSpPr>
          <p:cNvPr id="39" name="角丸四角形 38"/>
          <p:cNvSpPr/>
          <p:nvPr/>
        </p:nvSpPr>
        <p:spPr>
          <a:xfrm>
            <a:off x="6567435" y="4371159"/>
            <a:ext cx="1728192" cy="500971"/>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rPr>
              <a:t>出前行政講座</a:t>
            </a:r>
            <a:endParaRPr kumimoji="1" lang="ja-JP" altLang="en-US" dirty="0">
              <a:solidFill>
                <a:schemeClr val="tx1"/>
              </a:solidFill>
            </a:endParaRPr>
          </a:p>
        </p:txBody>
      </p:sp>
      <p:sp>
        <p:nvSpPr>
          <p:cNvPr id="32" name="四角形吹き出し 31"/>
          <p:cNvSpPr/>
          <p:nvPr/>
        </p:nvSpPr>
        <p:spPr>
          <a:xfrm>
            <a:off x="103962" y="2625331"/>
            <a:ext cx="1780772" cy="1131057"/>
          </a:xfrm>
          <a:prstGeom prst="wedgeRectCallout">
            <a:avLst>
              <a:gd name="adj1" fmla="val 58438"/>
              <a:gd name="adj2" fmla="val 97755"/>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400" dirty="0"/>
              <a:t>資機材充足</a:t>
            </a:r>
          </a:p>
          <a:p>
            <a:r>
              <a:rPr kumimoji="1" lang="en-US" altLang="ja-JP" sz="2400" dirty="0"/>
              <a:t>(</a:t>
            </a:r>
            <a:r>
              <a:rPr kumimoji="1" lang="ja-JP" altLang="en-US" sz="2400" dirty="0"/>
              <a:t>補助金活用</a:t>
            </a:r>
            <a:r>
              <a:rPr kumimoji="1" lang="en-US" altLang="ja-JP" sz="2400" dirty="0"/>
              <a:t>)</a:t>
            </a:r>
            <a:r>
              <a:rPr kumimoji="1" lang="ja-JP" altLang="en-US" sz="2400" dirty="0"/>
              <a:t>状況</a:t>
            </a:r>
          </a:p>
        </p:txBody>
      </p:sp>
      <p:grpSp>
        <p:nvGrpSpPr>
          <p:cNvPr id="4" name="グループ化 3"/>
          <p:cNvGrpSpPr/>
          <p:nvPr/>
        </p:nvGrpSpPr>
        <p:grpSpPr>
          <a:xfrm>
            <a:off x="5385170" y="5085185"/>
            <a:ext cx="3363294" cy="1440160"/>
            <a:chOff x="5498800" y="5280005"/>
            <a:chExt cx="2381201" cy="1332658"/>
          </a:xfrm>
        </p:grpSpPr>
        <p:sp>
          <p:nvSpPr>
            <p:cNvPr id="38" name="四角形吹き出し 37"/>
            <p:cNvSpPr/>
            <p:nvPr/>
          </p:nvSpPr>
          <p:spPr>
            <a:xfrm>
              <a:off x="6445310" y="5280005"/>
              <a:ext cx="1434691" cy="1332658"/>
            </a:xfrm>
            <a:prstGeom prst="wedgeRectCallout">
              <a:avLst>
                <a:gd name="adj1" fmla="val -17781"/>
                <a:gd name="adj2" fmla="val -194450"/>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400" dirty="0"/>
                <a:t>行政説明会から得た知識を伝える</a:t>
              </a:r>
            </a:p>
          </p:txBody>
        </p:sp>
        <p:sp>
          <p:nvSpPr>
            <p:cNvPr id="3" name="フリーフォーム 2"/>
            <p:cNvSpPr/>
            <p:nvPr/>
          </p:nvSpPr>
          <p:spPr>
            <a:xfrm>
              <a:off x="5498800" y="5914558"/>
              <a:ext cx="948905" cy="345057"/>
            </a:xfrm>
            <a:custGeom>
              <a:avLst/>
              <a:gdLst>
                <a:gd name="connsiteX0" fmla="*/ 948905 w 948905"/>
                <a:gd name="connsiteY0" fmla="*/ 0 h 345057"/>
                <a:gd name="connsiteX1" fmla="*/ 0 w 948905"/>
                <a:gd name="connsiteY1" fmla="*/ 345057 h 345057"/>
                <a:gd name="connsiteX2" fmla="*/ 948905 w 948905"/>
                <a:gd name="connsiteY2" fmla="*/ 293298 h 345057"/>
              </a:gdLst>
              <a:ahLst/>
              <a:cxnLst>
                <a:cxn ang="0">
                  <a:pos x="connsiteX0" y="connsiteY0"/>
                </a:cxn>
                <a:cxn ang="0">
                  <a:pos x="connsiteX1" y="connsiteY1"/>
                </a:cxn>
                <a:cxn ang="0">
                  <a:pos x="connsiteX2" y="connsiteY2"/>
                </a:cxn>
              </a:cxnLst>
              <a:rect l="l" t="t" r="r" b="b"/>
              <a:pathLst>
                <a:path w="948905" h="345057">
                  <a:moveTo>
                    <a:pt x="948905" y="0"/>
                  </a:moveTo>
                  <a:lnTo>
                    <a:pt x="0" y="345057"/>
                  </a:lnTo>
                  <a:lnTo>
                    <a:pt x="948905" y="293298"/>
                  </a:lnTo>
                </a:path>
              </a:pathLst>
            </a:cu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230875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circle(in)">
                                      <p:cBhvr>
                                        <p:cTn id="7" dur="20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circle(in)">
                                      <p:cBhvr>
                                        <p:cTn id="12" dur="20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solidFill>
            <a:srgbClr val="92D050"/>
          </a:solidFill>
        </p:spPr>
        <p:txBody>
          <a:bodyPr/>
          <a:lstStyle/>
          <a:p>
            <a:r>
              <a:rPr kumimoji="1" lang="ja-JP" altLang="en-US" dirty="0"/>
              <a:t>行政説明会から得た知識①</a:t>
            </a:r>
          </a:p>
        </p:txBody>
      </p:sp>
      <p:sp>
        <p:nvSpPr>
          <p:cNvPr id="4" name="テキスト ボックス 3"/>
          <p:cNvSpPr txBox="1"/>
          <p:nvPr/>
        </p:nvSpPr>
        <p:spPr>
          <a:xfrm>
            <a:off x="827584" y="1772815"/>
            <a:ext cx="4896544" cy="584775"/>
          </a:xfrm>
          <a:prstGeom prst="rect">
            <a:avLst/>
          </a:prstGeom>
          <a:solidFill>
            <a:srgbClr val="FFFF00"/>
          </a:solidFill>
        </p:spPr>
        <p:txBody>
          <a:bodyPr wrap="square" rtlCol="0">
            <a:spAutoFit/>
          </a:bodyPr>
          <a:lstStyle/>
          <a:p>
            <a:pPr algn="ctr"/>
            <a:r>
              <a:rPr kumimoji="1" lang="ja-JP" altLang="en-US" sz="3200" dirty="0"/>
              <a:t>備えあれば憂いなし</a:t>
            </a:r>
          </a:p>
        </p:txBody>
      </p:sp>
      <p:sp>
        <p:nvSpPr>
          <p:cNvPr id="6" name="テキスト ボックス 5"/>
          <p:cNvSpPr txBox="1"/>
          <p:nvPr/>
        </p:nvSpPr>
        <p:spPr>
          <a:xfrm>
            <a:off x="3923928" y="2810030"/>
            <a:ext cx="3600400" cy="523220"/>
          </a:xfrm>
          <a:prstGeom prst="rect">
            <a:avLst/>
          </a:prstGeom>
          <a:solidFill>
            <a:srgbClr val="00B0F0"/>
          </a:solidFill>
        </p:spPr>
        <p:txBody>
          <a:bodyPr wrap="square" rtlCol="0">
            <a:spAutoFit/>
          </a:bodyPr>
          <a:lstStyle/>
          <a:p>
            <a:r>
              <a:rPr kumimoji="1" lang="ja-JP" altLang="en-US" sz="2800" dirty="0"/>
              <a:t>車ガソリン１</a:t>
            </a:r>
            <a:r>
              <a:rPr kumimoji="1" lang="en-US" altLang="ja-JP" sz="2800" dirty="0"/>
              <a:t>/</a:t>
            </a:r>
            <a:r>
              <a:rPr kumimoji="1" lang="ja-JP" altLang="en-US" sz="2800" dirty="0"/>
              <a:t>２ルール</a:t>
            </a:r>
          </a:p>
        </p:txBody>
      </p:sp>
      <p:sp>
        <p:nvSpPr>
          <p:cNvPr id="7" name="テキスト ボックス 6"/>
          <p:cNvSpPr txBox="1"/>
          <p:nvPr/>
        </p:nvSpPr>
        <p:spPr>
          <a:xfrm>
            <a:off x="3203848" y="3717032"/>
            <a:ext cx="5472608" cy="523220"/>
          </a:xfrm>
          <a:prstGeom prst="rect">
            <a:avLst/>
          </a:prstGeom>
          <a:solidFill>
            <a:srgbClr val="00B0F0"/>
          </a:solidFill>
        </p:spPr>
        <p:txBody>
          <a:bodyPr wrap="square" rtlCol="0">
            <a:spAutoFit/>
          </a:bodyPr>
          <a:lstStyle/>
          <a:p>
            <a:r>
              <a:rPr kumimoji="1" lang="ja-JP" altLang="en-US" sz="2800" dirty="0"/>
              <a:t>発電機と備蓄ガソリン５０～１００Ｌ</a:t>
            </a:r>
          </a:p>
        </p:txBody>
      </p:sp>
      <p:sp>
        <p:nvSpPr>
          <p:cNvPr id="8" name="テキスト ボックス 7"/>
          <p:cNvSpPr txBox="1"/>
          <p:nvPr/>
        </p:nvSpPr>
        <p:spPr>
          <a:xfrm>
            <a:off x="3131840" y="4581128"/>
            <a:ext cx="5472608" cy="523220"/>
          </a:xfrm>
          <a:prstGeom prst="rect">
            <a:avLst/>
          </a:prstGeom>
          <a:solidFill>
            <a:srgbClr val="00B0F0"/>
          </a:solidFill>
        </p:spPr>
        <p:txBody>
          <a:bodyPr wrap="square" rtlCol="0">
            <a:spAutoFit/>
          </a:bodyPr>
          <a:lstStyle/>
          <a:p>
            <a:r>
              <a:rPr lang="ja-JP" altLang="en-US" sz="2800" dirty="0"/>
              <a:t>カセットコンロとガスボンベ９本</a:t>
            </a:r>
            <a:endParaRPr kumimoji="1" lang="ja-JP" altLang="en-US" sz="2800" dirty="0"/>
          </a:p>
        </p:txBody>
      </p:sp>
      <p:sp>
        <p:nvSpPr>
          <p:cNvPr id="9" name="テキスト ボックス 8"/>
          <p:cNvSpPr txBox="1"/>
          <p:nvPr/>
        </p:nvSpPr>
        <p:spPr>
          <a:xfrm>
            <a:off x="251520" y="2838488"/>
            <a:ext cx="2304256" cy="584775"/>
          </a:xfrm>
          <a:prstGeom prst="rect">
            <a:avLst/>
          </a:prstGeom>
          <a:solidFill>
            <a:srgbClr val="FFFF00"/>
          </a:solidFill>
        </p:spPr>
        <p:txBody>
          <a:bodyPr wrap="square" rtlCol="0">
            <a:spAutoFit/>
          </a:bodyPr>
          <a:lstStyle/>
          <a:p>
            <a:pPr algn="ctr"/>
            <a:r>
              <a:rPr lang="ja-JP" altLang="en-US" sz="3200" dirty="0"/>
              <a:t>燃料</a:t>
            </a:r>
            <a:endParaRPr kumimoji="1" lang="ja-JP" altLang="en-US" sz="3200" dirty="0"/>
          </a:p>
        </p:txBody>
      </p:sp>
      <p:sp>
        <p:nvSpPr>
          <p:cNvPr id="11" name="四角形吹き出し 10"/>
          <p:cNvSpPr/>
          <p:nvPr/>
        </p:nvSpPr>
        <p:spPr>
          <a:xfrm>
            <a:off x="143508" y="5373216"/>
            <a:ext cx="2232248" cy="936104"/>
          </a:xfrm>
          <a:prstGeom prst="wedgeRectCallout">
            <a:avLst>
              <a:gd name="adj1" fmla="val 16652"/>
              <a:gd name="adj2" fmla="val -251738"/>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dirty="0"/>
              <a:t>油断大敵</a:t>
            </a:r>
            <a:endParaRPr kumimoji="1" lang="ja-JP" altLang="en-US" sz="3200" dirty="0"/>
          </a:p>
        </p:txBody>
      </p:sp>
    </p:spTree>
    <p:extLst>
      <p:ext uri="{BB962C8B-B14F-4D97-AF65-F5344CB8AC3E}">
        <p14:creationId xmlns:p14="http://schemas.microsoft.com/office/powerpoint/2010/main" val="1391032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circle(in)">
                                      <p:cBhvr>
                                        <p:cTn id="17" dur="2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circle(in)">
                                      <p:cBhvr>
                                        <p:cTn id="22" dur="20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circle(in)">
                                      <p:cBhvr>
                                        <p:cTn id="27" dur="20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solidFill>
            <a:srgbClr val="92D050"/>
          </a:solidFill>
        </p:spPr>
        <p:txBody>
          <a:bodyPr/>
          <a:lstStyle/>
          <a:p>
            <a:r>
              <a:rPr kumimoji="1" lang="ja-JP" altLang="en-US" dirty="0"/>
              <a:t>行政説明会から得た知識②</a:t>
            </a:r>
          </a:p>
        </p:txBody>
      </p:sp>
      <p:sp>
        <p:nvSpPr>
          <p:cNvPr id="4" name="テキスト ボックス 3"/>
          <p:cNvSpPr txBox="1"/>
          <p:nvPr/>
        </p:nvSpPr>
        <p:spPr>
          <a:xfrm>
            <a:off x="827584" y="1772815"/>
            <a:ext cx="4896544" cy="584775"/>
          </a:xfrm>
          <a:prstGeom prst="rect">
            <a:avLst/>
          </a:prstGeom>
          <a:solidFill>
            <a:srgbClr val="FFFF00"/>
          </a:solidFill>
        </p:spPr>
        <p:txBody>
          <a:bodyPr wrap="square" rtlCol="0">
            <a:spAutoFit/>
          </a:bodyPr>
          <a:lstStyle/>
          <a:p>
            <a:pPr algn="ctr"/>
            <a:r>
              <a:rPr kumimoji="1" lang="ja-JP" altLang="en-US" sz="3200" dirty="0"/>
              <a:t>備えあれば憂いなし</a:t>
            </a:r>
          </a:p>
        </p:txBody>
      </p:sp>
      <p:sp>
        <p:nvSpPr>
          <p:cNvPr id="6" name="テキスト ボックス 5"/>
          <p:cNvSpPr txBox="1"/>
          <p:nvPr/>
        </p:nvSpPr>
        <p:spPr>
          <a:xfrm>
            <a:off x="3491880" y="2438377"/>
            <a:ext cx="5328592" cy="954107"/>
          </a:xfrm>
          <a:prstGeom prst="rect">
            <a:avLst/>
          </a:prstGeom>
          <a:solidFill>
            <a:srgbClr val="00B0F0"/>
          </a:solidFill>
        </p:spPr>
        <p:txBody>
          <a:bodyPr wrap="square" rtlCol="0">
            <a:spAutoFit/>
          </a:bodyPr>
          <a:lstStyle/>
          <a:p>
            <a:r>
              <a:rPr lang="ja-JP" altLang="en-US" sz="2800" dirty="0"/>
              <a:t>大人一人当たり１日に必要な量は生活用水も含めて３Ｌ</a:t>
            </a:r>
          </a:p>
        </p:txBody>
      </p:sp>
      <p:sp>
        <p:nvSpPr>
          <p:cNvPr id="7" name="テキスト ボックス 6"/>
          <p:cNvSpPr txBox="1"/>
          <p:nvPr/>
        </p:nvSpPr>
        <p:spPr>
          <a:xfrm>
            <a:off x="3203848" y="3717032"/>
            <a:ext cx="5472608" cy="523220"/>
          </a:xfrm>
          <a:prstGeom prst="rect">
            <a:avLst/>
          </a:prstGeom>
          <a:solidFill>
            <a:srgbClr val="00B0F0"/>
          </a:solidFill>
        </p:spPr>
        <p:txBody>
          <a:bodyPr wrap="square" rtlCol="0">
            <a:spAutoFit/>
          </a:bodyPr>
          <a:lstStyle/>
          <a:p>
            <a:r>
              <a:rPr lang="ja-JP" altLang="en-US" sz="2800" dirty="0"/>
              <a:t>最低３日分＝一人９Ｌ必要</a:t>
            </a:r>
            <a:endParaRPr kumimoji="1" lang="ja-JP" altLang="en-US" sz="2800" dirty="0"/>
          </a:p>
        </p:txBody>
      </p:sp>
      <p:sp>
        <p:nvSpPr>
          <p:cNvPr id="8" name="テキスト ボックス 7"/>
          <p:cNvSpPr txBox="1"/>
          <p:nvPr/>
        </p:nvSpPr>
        <p:spPr>
          <a:xfrm>
            <a:off x="3131840" y="4581128"/>
            <a:ext cx="5472608" cy="1384995"/>
          </a:xfrm>
          <a:prstGeom prst="rect">
            <a:avLst/>
          </a:prstGeom>
          <a:solidFill>
            <a:srgbClr val="00B0F0"/>
          </a:solidFill>
        </p:spPr>
        <p:txBody>
          <a:bodyPr wrap="square" rtlCol="0">
            <a:spAutoFit/>
          </a:bodyPr>
          <a:lstStyle/>
          <a:p>
            <a:r>
              <a:rPr lang="ja-JP" altLang="en-US" sz="2800" dirty="0"/>
              <a:t>我が家は水の宅配便の予備ボトル３本＝１５Ｌ備蓄</a:t>
            </a:r>
            <a:r>
              <a:rPr lang="en-US" altLang="ja-JP" sz="2800" dirty="0"/>
              <a:t>(</a:t>
            </a:r>
            <a:r>
              <a:rPr lang="ja-JP" altLang="en-US" sz="2800" dirty="0"/>
              <a:t>在庫３本になったら手配</a:t>
            </a:r>
            <a:r>
              <a:rPr lang="en-US" altLang="ja-JP" sz="2800" dirty="0"/>
              <a:t>)</a:t>
            </a:r>
            <a:endParaRPr kumimoji="1" lang="ja-JP" altLang="en-US" sz="2800" dirty="0"/>
          </a:p>
        </p:txBody>
      </p:sp>
      <p:sp>
        <p:nvSpPr>
          <p:cNvPr id="9" name="テキスト ボックス 8"/>
          <p:cNvSpPr txBox="1"/>
          <p:nvPr/>
        </p:nvSpPr>
        <p:spPr>
          <a:xfrm>
            <a:off x="251520" y="2838488"/>
            <a:ext cx="2304256" cy="584775"/>
          </a:xfrm>
          <a:prstGeom prst="rect">
            <a:avLst/>
          </a:prstGeom>
          <a:solidFill>
            <a:srgbClr val="FFFF00"/>
          </a:solidFill>
        </p:spPr>
        <p:txBody>
          <a:bodyPr wrap="square" rtlCol="0">
            <a:spAutoFit/>
          </a:bodyPr>
          <a:lstStyle/>
          <a:p>
            <a:pPr algn="ctr"/>
            <a:r>
              <a:rPr kumimoji="1" lang="ja-JP" altLang="en-US" sz="3200" dirty="0"/>
              <a:t>水</a:t>
            </a:r>
          </a:p>
        </p:txBody>
      </p:sp>
      <p:sp>
        <p:nvSpPr>
          <p:cNvPr id="11" name="四角形吹き出し 10"/>
          <p:cNvSpPr/>
          <p:nvPr/>
        </p:nvSpPr>
        <p:spPr>
          <a:xfrm>
            <a:off x="35496" y="4869160"/>
            <a:ext cx="2952328" cy="1656184"/>
          </a:xfrm>
          <a:prstGeom prst="wedgeRectCallout">
            <a:avLst>
              <a:gd name="adj1" fmla="val 16959"/>
              <a:gd name="adj2" fmla="val -153504"/>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3200" dirty="0"/>
              <a:t>水を制する者は国</a:t>
            </a:r>
            <a:r>
              <a:rPr lang="en-US" altLang="ja-JP" sz="3200" dirty="0"/>
              <a:t>(</a:t>
            </a:r>
            <a:r>
              <a:rPr lang="ja-JP" altLang="en-US" sz="3200" dirty="0"/>
              <a:t>世界</a:t>
            </a:r>
            <a:r>
              <a:rPr lang="en-US" altLang="ja-JP" sz="3200" dirty="0"/>
              <a:t>)</a:t>
            </a:r>
            <a:r>
              <a:rPr lang="ja-JP" altLang="en-US" sz="3200" dirty="0"/>
              <a:t>を制する</a:t>
            </a:r>
            <a:endParaRPr kumimoji="1" lang="ja-JP" altLang="en-US" sz="3200" dirty="0"/>
          </a:p>
        </p:txBody>
      </p:sp>
    </p:spTree>
    <p:extLst>
      <p:ext uri="{BB962C8B-B14F-4D97-AF65-F5344CB8AC3E}">
        <p14:creationId xmlns:p14="http://schemas.microsoft.com/office/powerpoint/2010/main" val="4256039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circle(in)">
                                      <p:cBhvr>
                                        <p:cTn id="14" dur="20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circle(in)">
                                      <p:cBhvr>
                                        <p:cTn id="19" dur="20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circle(in)">
                                      <p:cBhvr>
                                        <p:cTn id="24" dur="20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down)">
                                      <p:cBhvr>
                                        <p:cTn id="2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solidFill>
            <a:srgbClr val="92D050"/>
          </a:solidFill>
        </p:spPr>
        <p:txBody>
          <a:bodyPr/>
          <a:lstStyle/>
          <a:p>
            <a:r>
              <a:rPr kumimoji="1" lang="ja-JP" altLang="en-US" dirty="0"/>
              <a:t>行政説明会から得た知識③</a:t>
            </a:r>
          </a:p>
        </p:txBody>
      </p:sp>
      <p:sp>
        <p:nvSpPr>
          <p:cNvPr id="4" name="テキスト ボックス 3"/>
          <p:cNvSpPr txBox="1"/>
          <p:nvPr/>
        </p:nvSpPr>
        <p:spPr>
          <a:xfrm>
            <a:off x="827584" y="1772815"/>
            <a:ext cx="4896544" cy="584775"/>
          </a:xfrm>
          <a:prstGeom prst="rect">
            <a:avLst/>
          </a:prstGeom>
          <a:solidFill>
            <a:srgbClr val="FFFF00"/>
          </a:solidFill>
        </p:spPr>
        <p:txBody>
          <a:bodyPr wrap="square" rtlCol="0">
            <a:spAutoFit/>
          </a:bodyPr>
          <a:lstStyle/>
          <a:p>
            <a:pPr algn="ctr"/>
            <a:r>
              <a:rPr kumimoji="1" lang="ja-JP" altLang="en-US" sz="3200" dirty="0"/>
              <a:t>備えあれば憂いなし</a:t>
            </a:r>
          </a:p>
        </p:txBody>
      </p:sp>
      <p:sp>
        <p:nvSpPr>
          <p:cNvPr id="6" name="テキスト ボックス 5"/>
          <p:cNvSpPr txBox="1"/>
          <p:nvPr/>
        </p:nvSpPr>
        <p:spPr>
          <a:xfrm>
            <a:off x="2968752" y="2438377"/>
            <a:ext cx="5923727" cy="1384995"/>
          </a:xfrm>
          <a:prstGeom prst="rect">
            <a:avLst/>
          </a:prstGeom>
          <a:solidFill>
            <a:srgbClr val="00B0F0"/>
          </a:solidFill>
        </p:spPr>
        <p:txBody>
          <a:bodyPr wrap="square" rtlCol="0">
            <a:spAutoFit/>
          </a:bodyPr>
          <a:lstStyle/>
          <a:p>
            <a:r>
              <a:rPr lang="ja-JP" altLang="en-US" sz="2800" dirty="0"/>
              <a:t>即席カレー、スープ＝一人９個必要</a:t>
            </a:r>
          </a:p>
          <a:p>
            <a:r>
              <a:rPr lang="en-US" altLang="ja-JP" sz="2800" dirty="0"/>
              <a:t>(</a:t>
            </a:r>
            <a:r>
              <a:rPr lang="ja-JP" altLang="en-US" sz="2800" dirty="0"/>
              <a:t>毎週一回昼飯で食べられるような便利な食材</a:t>
            </a:r>
            <a:r>
              <a:rPr lang="en-US" altLang="ja-JP" sz="2800" dirty="0"/>
              <a:t>)</a:t>
            </a:r>
            <a:endParaRPr lang="ja-JP" altLang="en-US" sz="2800" dirty="0"/>
          </a:p>
        </p:txBody>
      </p:sp>
      <p:sp>
        <p:nvSpPr>
          <p:cNvPr id="7" name="テキスト ボックス 6"/>
          <p:cNvSpPr txBox="1"/>
          <p:nvPr/>
        </p:nvSpPr>
        <p:spPr>
          <a:xfrm>
            <a:off x="3203848" y="3717032"/>
            <a:ext cx="5472608" cy="523220"/>
          </a:xfrm>
          <a:prstGeom prst="rect">
            <a:avLst/>
          </a:prstGeom>
          <a:solidFill>
            <a:srgbClr val="00B0F0"/>
          </a:solidFill>
        </p:spPr>
        <p:txBody>
          <a:bodyPr wrap="square" rtlCol="0">
            <a:spAutoFit/>
          </a:bodyPr>
          <a:lstStyle/>
          <a:p>
            <a:r>
              <a:rPr lang="ja-JP" altLang="en-US" sz="2800" dirty="0"/>
              <a:t>お米最低３日分＝一人３合必要</a:t>
            </a:r>
          </a:p>
        </p:txBody>
      </p:sp>
      <p:sp>
        <p:nvSpPr>
          <p:cNvPr id="8" name="テキスト ボックス 7"/>
          <p:cNvSpPr txBox="1"/>
          <p:nvPr/>
        </p:nvSpPr>
        <p:spPr>
          <a:xfrm>
            <a:off x="3131840" y="4581128"/>
            <a:ext cx="5472608" cy="1384995"/>
          </a:xfrm>
          <a:prstGeom prst="rect">
            <a:avLst/>
          </a:prstGeom>
          <a:solidFill>
            <a:srgbClr val="00B0F0"/>
          </a:solidFill>
        </p:spPr>
        <p:txBody>
          <a:bodyPr wrap="square" rtlCol="0">
            <a:spAutoFit/>
          </a:bodyPr>
          <a:lstStyle/>
          <a:p>
            <a:r>
              <a:rPr lang="ja-JP" altLang="en-US" sz="2800" dirty="0"/>
              <a:t>我が家はお米は十分、カレーとスープを備蓄し、週一回昼飯に食べる</a:t>
            </a:r>
            <a:endParaRPr kumimoji="1" lang="ja-JP" altLang="en-US" sz="2800" dirty="0"/>
          </a:p>
        </p:txBody>
      </p:sp>
      <p:sp>
        <p:nvSpPr>
          <p:cNvPr id="9" name="テキスト ボックス 8"/>
          <p:cNvSpPr txBox="1"/>
          <p:nvPr/>
        </p:nvSpPr>
        <p:spPr>
          <a:xfrm>
            <a:off x="251520" y="2838488"/>
            <a:ext cx="2304256" cy="584775"/>
          </a:xfrm>
          <a:prstGeom prst="rect">
            <a:avLst/>
          </a:prstGeom>
          <a:solidFill>
            <a:srgbClr val="FFFF00"/>
          </a:solidFill>
        </p:spPr>
        <p:txBody>
          <a:bodyPr wrap="square" rtlCol="0">
            <a:spAutoFit/>
          </a:bodyPr>
          <a:lstStyle/>
          <a:p>
            <a:pPr algn="ctr"/>
            <a:r>
              <a:rPr lang="ja-JP" altLang="en-US" sz="3200" dirty="0"/>
              <a:t>食料</a:t>
            </a:r>
            <a:endParaRPr kumimoji="1" lang="ja-JP" altLang="en-US" sz="3200" dirty="0"/>
          </a:p>
        </p:txBody>
      </p:sp>
      <p:sp>
        <p:nvSpPr>
          <p:cNvPr id="11" name="四角形吹き出し 10"/>
          <p:cNvSpPr/>
          <p:nvPr/>
        </p:nvSpPr>
        <p:spPr>
          <a:xfrm>
            <a:off x="35496" y="4869160"/>
            <a:ext cx="2952328" cy="1440160"/>
          </a:xfrm>
          <a:prstGeom prst="wedgeRectCallout">
            <a:avLst>
              <a:gd name="adj1" fmla="val 16959"/>
              <a:gd name="adj2" fmla="val -153504"/>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3200" dirty="0"/>
              <a:t>三日飢えて泥棒しない者はいない</a:t>
            </a:r>
            <a:endParaRPr kumimoji="1" lang="ja-JP" altLang="en-US" sz="3200" dirty="0"/>
          </a:p>
        </p:txBody>
      </p:sp>
    </p:spTree>
    <p:extLst>
      <p:ext uri="{BB962C8B-B14F-4D97-AF65-F5344CB8AC3E}">
        <p14:creationId xmlns:p14="http://schemas.microsoft.com/office/powerpoint/2010/main" val="4071295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circle(in)">
                                      <p:cBhvr>
                                        <p:cTn id="14" dur="20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circle(in)">
                                      <p:cBhvr>
                                        <p:cTn id="19" dur="20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circle(in)">
                                      <p:cBhvr>
                                        <p:cTn id="24" dur="20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down)">
                                      <p:cBhvr>
                                        <p:cTn id="2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solidFill>
            <a:srgbClr val="92D050"/>
          </a:solidFill>
        </p:spPr>
        <p:txBody>
          <a:bodyPr/>
          <a:lstStyle/>
          <a:p>
            <a:r>
              <a:rPr kumimoji="1" lang="ja-JP" altLang="en-US" dirty="0"/>
              <a:t>行政説明会から得た知識④</a:t>
            </a:r>
          </a:p>
        </p:txBody>
      </p:sp>
      <p:sp>
        <p:nvSpPr>
          <p:cNvPr id="4" name="テキスト ボックス 3"/>
          <p:cNvSpPr txBox="1"/>
          <p:nvPr/>
        </p:nvSpPr>
        <p:spPr>
          <a:xfrm>
            <a:off x="827584" y="1772815"/>
            <a:ext cx="4896544" cy="584775"/>
          </a:xfrm>
          <a:prstGeom prst="rect">
            <a:avLst/>
          </a:prstGeom>
          <a:solidFill>
            <a:srgbClr val="FFFF00"/>
          </a:solidFill>
        </p:spPr>
        <p:txBody>
          <a:bodyPr wrap="square" rtlCol="0">
            <a:spAutoFit/>
          </a:bodyPr>
          <a:lstStyle/>
          <a:p>
            <a:pPr algn="ctr"/>
            <a:r>
              <a:rPr kumimoji="1" lang="ja-JP" altLang="en-US" sz="3200" dirty="0"/>
              <a:t>備えあれば憂いなし</a:t>
            </a:r>
          </a:p>
        </p:txBody>
      </p:sp>
      <p:sp>
        <p:nvSpPr>
          <p:cNvPr id="6" name="テキスト ボックス 5"/>
          <p:cNvSpPr txBox="1"/>
          <p:nvPr/>
        </p:nvSpPr>
        <p:spPr>
          <a:xfrm>
            <a:off x="2771800" y="2438377"/>
            <a:ext cx="6120679" cy="954107"/>
          </a:xfrm>
          <a:prstGeom prst="rect">
            <a:avLst/>
          </a:prstGeom>
          <a:solidFill>
            <a:srgbClr val="00B0F0"/>
          </a:solidFill>
        </p:spPr>
        <p:txBody>
          <a:bodyPr wrap="square" rtlCol="0">
            <a:spAutoFit/>
          </a:bodyPr>
          <a:lstStyle/>
          <a:p>
            <a:r>
              <a:rPr lang="ja-JP" altLang="en-US" sz="2800" dirty="0"/>
              <a:t>家の中で逃げる場所を決めておく</a:t>
            </a:r>
            <a:r>
              <a:rPr lang="en-US" altLang="ja-JP" sz="2800" dirty="0"/>
              <a:t>(</a:t>
            </a:r>
            <a:r>
              <a:rPr lang="ja-JP" altLang="en-US" sz="2800" dirty="0"/>
              <a:t>安全ゾーン</a:t>
            </a:r>
            <a:r>
              <a:rPr lang="en-US" altLang="ja-JP" sz="2800" dirty="0"/>
              <a:t>)</a:t>
            </a:r>
            <a:r>
              <a:rPr lang="ja-JP" altLang="en-US" sz="2800" dirty="0"/>
              <a:t>＝玄関？</a:t>
            </a:r>
            <a:r>
              <a:rPr lang="ja-JP" altLang="en-US" sz="2800" b="1" dirty="0"/>
              <a:t>「地震 シェルター」？</a:t>
            </a:r>
            <a:endParaRPr lang="ja-JP" altLang="en-US" sz="2800" dirty="0"/>
          </a:p>
        </p:txBody>
      </p:sp>
      <p:sp>
        <p:nvSpPr>
          <p:cNvPr id="7" name="テキスト ボックス 6"/>
          <p:cNvSpPr txBox="1"/>
          <p:nvPr/>
        </p:nvSpPr>
        <p:spPr>
          <a:xfrm>
            <a:off x="3203848" y="5445224"/>
            <a:ext cx="5472608" cy="954107"/>
          </a:xfrm>
          <a:prstGeom prst="rect">
            <a:avLst/>
          </a:prstGeom>
          <a:solidFill>
            <a:srgbClr val="00B0F0"/>
          </a:solidFill>
        </p:spPr>
        <p:txBody>
          <a:bodyPr wrap="square" rtlCol="0">
            <a:spAutoFit/>
          </a:bodyPr>
          <a:lstStyle/>
          <a:p>
            <a:r>
              <a:rPr lang="ja-JP" altLang="en-US" sz="2800" dirty="0"/>
              <a:t>「明日地震が来る」と思って一年に一回は一日行動して見る</a:t>
            </a:r>
          </a:p>
        </p:txBody>
      </p:sp>
      <p:sp>
        <p:nvSpPr>
          <p:cNvPr id="9" name="テキスト ボックス 8"/>
          <p:cNvSpPr txBox="1"/>
          <p:nvPr/>
        </p:nvSpPr>
        <p:spPr>
          <a:xfrm>
            <a:off x="251520" y="2838488"/>
            <a:ext cx="2520280" cy="1569660"/>
          </a:xfrm>
          <a:prstGeom prst="rect">
            <a:avLst/>
          </a:prstGeom>
          <a:solidFill>
            <a:srgbClr val="FFFF00"/>
          </a:solidFill>
        </p:spPr>
        <p:txBody>
          <a:bodyPr wrap="square" rtlCol="0">
            <a:spAutoFit/>
          </a:bodyPr>
          <a:lstStyle/>
          <a:p>
            <a:r>
              <a:rPr lang="ja-JP" altLang="en-US" sz="3200" dirty="0"/>
              <a:t>山村防災システム研究所</a:t>
            </a:r>
            <a:endParaRPr kumimoji="1" lang="ja-JP" altLang="en-US" sz="3200" dirty="0"/>
          </a:p>
        </p:txBody>
      </p:sp>
      <p:sp>
        <p:nvSpPr>
          <p:cNvPr id="11" name="四角形吹き出し 10"/>
          <p:cNvSpPr/>
          <p:nvPr/>
        </p:nvSpPr>
        <p:spPr>
          <a:xfrm>
            <a:off x="35496" y="4869160"/>
            <a:ext cx="2952328" cy="1440160"/>
          </a:xfrm>
          <a:prstGeom prst="wedgeRectCallout">
            <a:avLst>
              <a:gd name="adj1" fmla="val 19589"/>
              <a:gd name="adj2" fmla="val -110976"/>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3200" dirty="0"/>
              <a:t>講師のひとから</a:t>
            </a:r>
            <a:endParaRPr kumimoji="1" lang="ja-JP" altLang="en-US" sz="3200" dirty="0"/>
          </a:p>
        </p:txBody>
      </p:sp>
      <p:pic>
        <p:nvPicPr>
          <p:cNvPr id="1026" name="Picture 2" descr="http://www.jjjnet.com/image/image18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968" y="3557247"/>
            <a:ext cx="3816424" cy="1724861"/>
          </a:xfrm>
          <a:prstGeom prst="rect">
            <a:avLst/>
          </a:prstGeom>
          <a:noFill/>
          <a:extLst>
            <a:ext uri="{909E8E84-426E-40DD-AFC4-6F175D3DCCD1}">
              <a14:hiddenFill xmlns:a14="http://schemas.microsoft.com/office/drawing/2010/main">
                <a:solidFill>
                  <a:srgbClr val="FFFFFF"/>
                </a:solidFill>
              </a14:hiddenFill>
            </a:ext>
          </a:extLst>
        </p:spPr>
      </p:pic>
      <p:sp>
        <p:nvSpPr>
          <p:cNvPr id="3" name="テキスト ボックス 2"/>
          <p:cNvSpPr txBox="1"/>
          <p:nvPr/>
        </p:nvSpPr>
        <p:spPr>
          <a:xfrm>
            <a:off x="3131840" y="4653136"/>
            <a:ext cx="1440160" cy="646331"/>
          </a:xfrm>
          <a:prstGeom prst="rect">
            <a:avLst/>
          </a:prstGeom>
          <a:noFill/>
        </p:spPr>
        <p:txBody>
          <a:bodyPr wrap="square" rtlCol="0">
            <a:spAutoFit/>
          </a:bodyPr>
          <a:lstStyle/>
          <a:p>
            <a:r>
              <a:rPr lang="ja-JP" altLang="en-US" dirty="0"/>
              <a:t>気象庁の緊急地震速報</a:t>
            </a:r>
            <a:endParaRPr kumimoji="1" lang="ja-JP" altLang="en-US" dirty="0"/>
          </a:p>
        </p:txBody>
      </p:sp>
      <p:cxnSp>
        <p:nvCxnSpPr>
          <p:cNvPr id="8" name="直線矢印コネクタ 7"/>
          <p:cNvCxnSpPr/>
          <p:nvPr/>
        </p:nvCxnSpPr>
        <p:spPr>
          <a:xfrm flipV="1">
            <a:off x="4427984" y="4419678"/>
            <a:ext cx="648072" cy="305466"/>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テキスト ボックス 13"/>
          <p:cNvSpPr txBox="1"/>
          <p:nvPr/>
        </p:nvSpPr>
        <p:spPr>
          <a:xfrm>
            <a:off x="3401870" y="3848647"/>
            <a:ext cx="900100" cy="369333"/>
          </a:xfrm>
          <a:prstGeom prst="rect">
            <a:avLst/>
          </a:prstGeom>
          <a:noFill/>
        </p:spPr>
        <p:txBody>
          <a:bodyPr wrap="square" rtlCol="0">
            <a:spAutoFit/>
          </a:bodyPr>
          <a:lstStyle/>
          <a:p>
            <a:r>
              <a:rPr kumimoji="1" lang="en-US" altLang="ja-JP" dirty="0"/>
              <a:t>4km/s</a:t>
            </a:r>
            <a:endParaRPr kumimoji="1" lang="ja-JP" altLang="en-US" dirty="0"/>
          </a:p>
        </p:txBody>
      </p:sp>
      <p:sp>
        <p:nvSpPr>
          <p:cNvPr id="16" name="テキスト ボックス 15"/>
          <p:cNvSpPr txBox="1"/>
          <p:nvPr/>
        </p:nvSpPr>
        <p:spPr>
          <a:xfrm>
            <a:off x="6516216" y="3530951"/>
            <a:ext cx="900100" cy="369332"/>
          </a:xfrm>
          <a:prstGeom prst="rect">
            <a:avLst/>
          </a:prstGeom>
          <a:noFill/>
        </p:spPr>
        <p:txBody>
          <a:bodyPr wrap="square" rtlCol="0">
            <a:spAutoFit/>
          </a:bodyPr>
          <a:lstStyle/>
          <a:p>
            <a:r>
              <a:rPr lang="en-US" altLang="ja-JP" dirty="0"/>
              <a:t>7</a:t>
            </a:r>
            <a:r>
              <a:rPr kumimoji="1" lang="en-US" altLang="ja-JP" dirty="0"/>
              <a:t>km/s</a:t>
            </a:r>
            <a:endParaRPr kumimoji="1" lang="ja-JP" altLang="en-US" dirty="0"/>
          </a:p>
        </p:txBody>
      </p:sp>
    </p:spTree>
    <p:extLst>
      <p:ext uri="{BB962C8B-B14F-4D97-AF65-F5344CB8AC3E}">
        <p14:creationId xmlns:p14="http://schemas.microsoft.com/office/powerpoint/2010/main" val="144739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circle(in)">
                                      <p:cBhvr>
                                        <p:cTn id="14" dur="20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circle(in)">
                                      <p:cBhvr>
                                        <p:cTn id="19" dur="20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88434" y="116632"/>
            <a:ext cx="8229600" cy="1143000"/>
          </a:xfrm>
          <a:solidFill>
            <a:srgbClr val="92D050"/>
          </a:solidFill>
        </p:spPr>
        <p:txBody>
          <a:bodyPr>
            <a:normAutofit fontScale="90000"/>
          </a:bodyPr>
          <a:lstStyle/>
          <a:p>
            <a:r>
              <a:rPr lang="ja-JP" altLang="en-US" dirty="0"/>
              <a:t>家族同士の安否確認のシステム化</a:t>
            </a:r>
            <a:endParaRPr kumimoji="1" lang="ja-JP" altLang="en-US" dirty="0"/>
          </a:p>
        </p:txBody>
      </p:sp>
      <p:sp>
        <p:nvSpPr>
          <p:cNvPr id="4" name="テキスト ボックス 3"/>
          <p:cNvSpPr txBox="1"/>
          <p:nvPr/>
        </p:nvSpPr>
        <p:spPr>
          <a:xfrm>
            <a:off x="771323" y="1340768"/>
            <a:ext cx="7714393" cy="584775"/>
          </a:xfrm>
          <a:prstGeom prst="rect">
            <a:avLst/>
          </a:prstGeom>
          <a:solidFill>
            <a:srgbClr val="FFFF00"/>
          </a:solidFill>
        </p:spPr>
        <p:txBody>
          <a:bodyPr wrap="square" rtlCol="0">
            <a:spAutoFit/>
          </a:bodyPr>
          <a:lstStyle/>
          <a:p>
            <a:pPr algn="ctr"/>
            <a:r>
              <a:rPr kumimoji="1" lang="ja-JP" altLang="en-US" sz="3200" dirty="0"/>
              <a:t>備えあれば憂いなし　</a:t>
            </a:r>
          </a:p>
        </p:txBody>
      </p:sp>
      <p:sp>
        <p:nvSpPr>
          <p:cNvPr id="6" name="テキスト ボックス 5"/>
          <p:cNvSpPr txBox="1"/>
          <p:nvPr/>
        </p:nvSpPr>
        <p:spPr>
          <a:xfrm>
            <a:off x="2934188" y="2060848"/>
            <a:ext cx="5923727" cy="954107"/>
          </a:xfrm>
          <a:prstGeom prst="rect">
            <a:avLst/>
          </a:prstGeom>
          <a:solidFill>
            <a:srgbClr val="00B0F0"/>
          </a:solidFill>
        </p:spPr>
        <p:txBody>
          <a:bodyPr wrap="square" rtlCol="0">
            <a:spAutoFit/>
          </a:bodyPr>
          <a:lstStyle/>
          <a:p>
            <a:r>
              <a:rPr lang="ja-JP" altLang="en-US" sz="2800" dirty="0"/>
              <a:t>地震</a:t>
            </a:r>
            <a:r>
              <a:rPr lang="en-US" altLang="ja-JP" sz="2800" dirty="0"/>
              <a:t>(</a:t>
            </a:r>
            <a:r>
              <a:rPr lang="ja-JP" altLang="en-US" sz="2800" dirty="0"/>
              <a:t>大規模災害</a:t>
            </a:r>
            <a:r>
              <a:rPr lang="en-US" altLang="ja-JP" sz="2800" dirty="0"/>
              <a:t>)</a:t>
            </a:r>
            <a:r>
              <a:rPr lang="ja-JP" altLang="en-US" sz="2800" dirty="0"/>
              <a:t>のとき、家族で確実に安否確認が出来るようにしておく</a:t>
            </a:r>
          </a:p>
        </p:txBody>
      </p:sp>
      <p:sp>
        <p:nvSpPr>
          <p:cNvPr id="7" name="テキスト ボックス 6"/>
          <p:cNvSpPr txBox="1"/>
          <p:nvPr/>
        </p:nvSpPr>
        <p:spPr>
          <a:xfrm>
            <a:off x="3111815" y="3131914"/>
            <a:ext cx="5716781" cy="1259086"/>
          </a:xfrm>
          <a:prstGeom prst="rect">
            <a:avLst/>
          </a:prstGeom>
          <a:solidFill>
            <a:srgbClr val="00B0F0"/>
          </a:solidFill>
        </p:spPr>
        <p:txBody>
          <a:bodyPr wrap="square" rtlCol="0">
            <a:spAutoFit/>
          </a:bodyPr>
          <a:lstStyle/>
          <a:p>
            <a:r>
              <a:rPr lang="ja-JP" altLang="en-US" sz="2800" dirty="0"/>
              <a:t>電話は使えないので</a:t>
            </a:r>
            <a:r>
              <a:rPr lang="en-US" altLang="ja-JP" sz="2800" dirty="0"/>
              <a:t>Facebook</a:t>
            </a:r>
            <a:r>
              <a:rPr lang="ja-JP" altLang="en-US" sz="2800" dirty="0" err="1"/>
              <a:t>、</a:t>
            </a:r>
            <a:r>
              <a:rPr lang="en-US" altLang="ja-JP" sz="2800" dirty="0"/>
              <a:t>Twitter</a:t>
            </a:r>
            <a:r>
              <a:rPr lang="ja-JP" altLang="en-US" sz="2800" dirty="0" err="1"/>
              <a:t>、</a:t>
            </a:r>
            <a:r>
              <a:rPr lang="en-US" altLang="ja-JP" sz="2800" dirty="0"/>
              <a:t>LINE</a:t>
            </a:r>
            <a:r>
              <a:rPr lang="ja-JP" altLang="en-US" sz="2800" dirty="0" err="1"/>
              <a:t>、</a:t>
            </a:r>
            <a:r>
              <a:rPr lang="ja-JP" altLang="en-US" sz="2800" dirty="0"/>
              <a:t>メール、ダイヤル１７１など</a:t>
            </a:r>
          </a:p>
        </p:txBody>
      </p:sp>
      <p:sp>
        <p:nvSpPr>
          <p:cNvPr id="9" name="テキスト ボックス 8"/>
          <p:cNvSpPr txBox="1"/>
          <p:nvPr/>
        </p:nvSpPr>
        <p:spPr>
          <a:xfrm>
            <a:off x="251520" y="2436434"/>
            <a:ext cx="2520280" cy="1569660"/>
          </a:xfrm>
          <a:prstGeom prst="rect">
            <a:avLst/>
          </a:prstGeom>
          <a:solidFill>
            <a:srgbClr val="FFFF00"/>
          </a:solidFill>
        </p:spPr>
        <p:txBody>
          <a:bodyPr wrap="square" rtlCol="0">
            <a:spAutoFit/>
          </a:bodyPr>
          <a:lstStyle/>
          <a:p>
            <a:r>
              <a:rPr lang="ja-JP" altLang="en-US" sz="3200" dirty="0"/>
              <a:t>いのちあっての物種（ものだね）</a:t>
            </a:r>
          </a:p>
        </p:txBody>
      </p:sp>
      <p:sp>
        <p:nvSpPr>
          <p:cNvPr id="11" name="四角形吹き出し 10"/>
          <p:cNvSpPr/>
          <p:nvPr/>
        </p:nvSpPr>
        <p:spPr>
          <a:xfrm>
            <a:off x="251520" y="4677098"/>
            <a:ext cx="2860320" cy="942764"/>
          </a:xfrm>
          <a:prstGeom prst="wedgeRectCallout">
            <a:avLst>
              <a:gd name="adj1" fmla="val -3840"/>
              <a:gd name="adj2" fmla="val -155539"/>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3200" dirty="0"/>
              <a:t>家族は運命</a:t>
            </a:r>
          </a:p>
          <a:p>
            <a:r>
              <a:rPr lang="ja-JP" altLang="en-US" sz="3200" dirty="0"/>
              <a:t>共同体</a:t>
            </a:r>
          </a:p>
        </p:txBody>
      </p:sp>
      <p:sp>
        <p:nvSpPr>
          <p:cNvPr id="8" name="テキスト ボックス 7"/>
          <p:cNvSpPr txBox="1"/>
          <p:nvPr/>
        </p:nvSpPr>
        <p:spPr>
          <a:xfrm>
            <a:off x="3355988" y="4563705"/>
            <a:ext cx="5472608" cy="1169551"/>
          </a:xfrm>
          <a:prstGeom prst="rect">
            <a:avLst/>
          </a:prstGeom>
          <a:solidFill>
            <a:srgbClr val="00B0F0"/>
          </a:solidFill>
        </p:spPr>
        <p:txBody>
          <a:bodyPr wrap="square" rtlCol="0">
            <a:spAutoFit/>
          </a:bodyPr>
          <a:lstStyle/>
          <a:p>
            <a:r>
              <a:rPr lang="en-US" altLang="ja-JP" sz="2800" dirty="0"/>
              <a:t>NTT</a:t>
            </a:r>
            <a:r>
              <a:rPr lang="ja-JP" altLang="en-US" sz="2800" dirty="0"/>
              <a:t>西日本ホームページが大変参考になります。</a:t>
            </a:r>
            <a:r>
              <a:rPr lang="en-US" altLang="ja-JP" sz="1400" dirty="0"/>
              <a:t>http://flets-w.com/user/point-otoku/knowledge/saigai/saigai01.html</a:t>
            </a:r>
            <a:endParaRPr lang="ja-JP" altLang="en-US" sz="1400" dirty="0"/>
          </a:p>
        </p:txBody>
      </p:sp>
      <p:sp>
        <p:nvSpPr>
          <p:cNvPr id="10" name="テキスト ボックス 9"/>
          <p:cNvSpPr txBox="1"/>
          <p:nvPr/>
        </p:nvSpPr>
        <p:spPr>
          <a:xfrm>
            <a:off x="399124" y="5805264"/>
            <a:ext cx="8458790" cy="954107"/>
          </a:xfrm>
          <a:prstGeom prst="rect">
            <a:avLst/>
          </a:prstGeom>
          <a:solidFill>
            <a:schemeClr val="bg1"/>
          </a:solidFill>
        </p:spPr>
        <p:txBody>
          <a:bodyPr wrap="square" rtlCol="0">
            <a:spAutoFit/>
          </a:bodyPr>
          <a:lstStyle/>
          <a:p>
            <a:r>
              <a:rPr lang="ja-JP" altLang="en-US" sz="2800" dirty="0"/>
              <a:t>皆さん備えは大丈夫</a:t>
            </a:r>
            <a:r>
              <a:rPr lang="en-US" altLang="ja-JP" sz="2800" dirty="0"/>
              <a:t>?    </a:t>
            </a:r>
            <a:r>
              <a:rPr lang="ja-JP" altLang="en-US" sz="2800" dirty="0"/>
              <a:t>自信がない</a:t>
            </a:r>
            <a:r>
              <a:rPr lang="en-US" altLang="ja-JP" sz="2800" dirty="0"/>
              <a:t>?</a:t>
            </a:r>
            <a:r>
              <a:rPr lang="ja-JP" altLang="en-US" sz="2800" dirty="0"/>
              <a:t>　地震がないのが一番良い</a:t>
            </a:r>
            <a:r>
              <a:rPr lang="en-US" altLang="ja-JP" sz="2800" dirty="0"/>
              <a:t>!</a:t>
            </a:r>
            <a:endParaRPr lang="ja-JP" altLang="en-US" sz="1400" dirty="0"/>
          </a:p>
        </p:txBody>
      </p:sp>
    </p:spTree>
    <p:extLst>
      <p:ext uri="{BB962C8B-B14F-4D97-AF65-F5344CB8AC3E}">
        <p14:creationId xmlns:p14="http://schemas.microsoft.com/office/powerpoint/2010/main" val="4160031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circle(in)">
                                      <p:cBhvr>
                                        <p:cTn id="14" dur="20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circle(in)">
                                      <p:cBhvr>
                                        <p:cTn id="19" dur="20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circle(in)">
                                      <p:cBhvr>
                                        <p:cTn id="24" dur="20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down)">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6" presetClass="entr" presetSubtype="16"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circle(in)">
                                      <p:cBhvr>
                                        <p:cTn id="34"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1" grpId="0" animBg="1"/>
      <p:bldP spid="8" grpId="0" animBg="1"/>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solidFill>
            <a:srgbClr val="92D050"/>
          </a:solidFill>
        </p:spPr>
        <p:txBody>
          <a:bodyPr>
            <a:normAutofit/>
          </a:bodyPr>
          <a:lstStyle/>
          <a:p>
            <a:r>
              <a:rPr lang="ja-JP" altLang="en-US" dirty="0"/>
              <a:t>付録</a:t>
            </a:r>
            <a:r>
              <a:rPr lang="en-US" altLang="ja-JP" dirty="0"/>
              <a:t>1</a:t>
            </a:r>
            <a:r>
              <a:rPr lang="ja-JP" altLang="en-US" dirty="0"/>
              <a:t>　自治会での安否集約</a:t>
            </a:r>
            <a:endParaRPr kumimoji="1" lang="ja-JP" altLang="en-US" dirty="0"/>
          </a:p>
        </p:txBody>
      </p:sp>
      <p:sp>
        <p:nvSpPr>
          <p:cNvPr id="4" name="テキスト ボックス 3"/>
          <p:cNvSpPr txBox="1"/>
          <p:nvPr/>
        </p:nvSpPr>
        <p:spPr>
          <a:xfrm>
            <a:off x="251520" y="1480427"/>
            <a:ext cx="8280919" cy="584775"/>
          </a:xfrm>
          <a:prstGeom prst="rect">
            <a:avLst/>
          </a:prstGeom>
          <a:solidFill>
            <a:srgbClr val="FFFF00"/>
          </a:solidFill>
        </p:spPr>
        <p:txBody>
          <a:bodyPr wrap="square" rtlCol="0">
            <a:spAutoFit/>
          </a:bodyPr>
          <a:lstStyle/>
          <a:p>
            <a:pPr algn="ctr"/>
            <a:r>
              <a:rPr kumimoji="1" lang="ja-JP" altLang="en-US" sz="3200" dirty="0"/>
              <a:t>備えあれば憂いなし　こんな事を考えています</a:t>
            </a:r>
          </a:p>
        </p:txBody>
      </p:sp>
      <p:sp>
        <p:nvSpPr>
          <p:cNvPr id="6" name="テキスト ボックス 5"/>
          <p:cNvSpPr txBox="1"/>
          <p:nvPr/>
        </p:nvSpPr>
        <p:spPr>
          <a:xfrm>
            <a:off x="2939149" y="2204864"/>
            <a:ext cx="5923727" cy="954107"/>
          </a:xfrm>
          <a:prstGeom prst="rect">
            <a:avLst/>
          </a:prstGeom>
          <a:solidFill>
            <a:srgbClr val="00B0F0"/>
          </a:solidFill>
        </p:spPr>
        <p:txBody>
          <a:bodyPr wrap="square" rtlCol="0">
            <a:spAutoFit/>
          </a:bodyPr>
          <a:lstStyle/>
          <a:p>
            <a:r>
              <a:rPr lang="ja-JP" altLang="en-US" sz="2800" dirty="0"/>
              <a:t>家族同士で安否確認→世帯代表者→自治会集約→東地区→市</a:t>
            </a:r>
          </a:p>
        </p:txBody>
      </p:sp>
      <p:sp>
        <p:nvSpPr>
          <p:cNvPr id="9" name="テキスト ボックス 8"/>
          <p:cNvSpPr txBox="1"/>
          <p:nvPr/>
        </p:nvSpPr>
        <p:spPr>
          <a:xfrm>
            <a:off x="251520" y="2866583"/>
            <a:ext cx="2520280" cy="1077218"/>
          </a:xfrm>
          <a:prstGeom prst="rect">
            <a:avLst/>
          </a:prstGeom>
          <a:solidFill>
            <a:srgbClr val="FFFF00"/>
          </a:solidFill>
        </p:spPr>
        <p:txBody>
          <a:bodyPr wrap="square" rtlCol="0">
            <a:spAutoFit/>
          </a:bodyPr>
          <a:lstStyle/>
          <a:p>
            <a:r>
              <a:rPr lang="ja-JP" altLang="en-US" sz="3200" dirty="0"/>
              <a:t>地震カミナリ火事おやじ</a:t>
            </a:r>
          </a:p>
        </p:txBody>
      </p:sp>
      <p:sp>
        <p:nvSpPr>
          <p:cNvPr id="11" name="四角形吹き出し 10"/>
          <p:cNvSpPr/>
          <p:nvPr/>
        </p:nvSpPr>
        <p:spPr>
          <a:xfrm>
            <a:off x="165970" y="6093296"/>
            <a:ext cx="8064896" cy="576064"/>
          </a:xfrm>
          <a:prstGeom prst="wedgeRectCallout">
            <a:avLst>
              <a:gd name="adj1" fmla="val -34428"/>
              <a:gd name="adj2" fmla="val -436609"/>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3200" dirty="0"/>
              <a:t>最後におやじの言うこともたまには聞いてね</a:t>
            </a:r>
            <a:r>
              <a:rPr lang="en-US" altLang="ja-JP" sz="3200" dirty="0"/>
              <a:t>!</a:t>
            </a:r>
          </a:p>
        </p:txBody>
      </p:sp>
      <p:sp>
        <p:nvSpPr>
          <p:cNvPr id="10" name="テキスト ボックス 9"/>
          <p:cNvSpPr txBox="1"/>
          <p:nvPr/>
        </p:nvSpPr>
        <p:spPr>
          <a:xfrm>
            <a:off x="3196944" y="4581128"/>
            <a:ext cx="5472608" cy="1384995"/>
          </a:xfrm>
          <a:prstGeom prst="rect">
            <a:avLst/>
          </a:prstGeom>
          <a:solidFill>
            <a:srgbClr val="00B0F0"/>
          </a:solidFill>
        </p:spPr>
        <p:txBody>
          <a:bodyPr wrap="square" rtlCol="0">
            <a:spAutoFit/>
          </a:bodyPr>
          <a:lstStyle/>
          <a:p>
            <a:r>
              <a:rPr lang="en-US" altLang="ja-JP" sz="2800" dirty="0"/>
              <a:t>goo</a:t>
            </a:r>
            <a:r>
              <a:rPr lang="ja-JP" altLang="en-US" sz="2800" dirty="0"/>
              <a:t>防災アプリ、グーグルが提供するパーソンファインダー→</a:t>
            </a:r>
            <a:r>
              <a:rPr lang="en-US" altLang="ja-JP" sz="2800" dirty="0">
                <a:solidFill>
                  <a:srgbClr val="FF0000"/>
                </a:solidFill>
              </a:rPr>
              <a:t>J-</a:t>
            </a:r>
            <a:r>
              <a:rPr lang="en-US" altLang="ja-JP" sz="2800" dirty="0" err="1">
                <a:solidFill>
                  <a:srgbClr val="FF0000"/>
                </a:solidFill>
              </a:rPr>
              <a:t>anpi</a:t>
            </a:r>
            <a:r>
              <a:rPr lang="ja-JP" altLang="en-US" sz="2800" dirty="0">
                <a:solidFill>
                  <a:srgbClr val="FF0000"/>
                </a:solidFill>
              </a:rPr>
              <a:t>で集約</a:t>
            </a:r>
            <a:r>
              <a:rPr lang="ja-JP" altLang="en-US" sz="2800" dirty="0"/>
              <a:t>を出来れば一度テストしてみたい</a:t>
            </a:r>
          </a:p>
        </p:txBody>
      </p:sp>
      <p:sp>
        <p:nvSpPr>
          <p:cNvPr id="12" name="テキスト ボックス 11"/>
          <p:cNvSpPr txBox="1"/>
          <p:nvPr/>
        </p:nvSpPr>
        <p:spPr>
          <a:xfrm>
            <a:off x="2971384" y="3377097"/>
            <a:ext cx="5923727" cy="954107"/>
          </a:xfrm>
          <a:prstGeom prst="rect">
            <a:avLst/>
          </a:prstGeom>
          <a:solidFill>
            <a:srgbClr val="00B0F0"/>
          </a:solidFill>
        </p:spPr>
        <p:txBody>
          <a:bodyPr wrap="square" rtlCol="0">
            <a:spAutoFit/>
          </a:bodyPr>
          <a:lstStyle/>
          <a:p>
            <a:r>
              <a:rPr lang="ja-JP" altLang="en-US" sz="2800" dirty="0"/>
              <a:t>黄色い旗</a:t>
            </a:r>
            <a:r>
              <a:rPr lang="en-US" altLang="ja-JP" sz="2800" dirty="0"/>
              <a:t>(</a:t>
            </a:r>
            <a:r>
              <a:rPr lang="ja-JP" altLang="en-US" sz="2800" dirty="0"/>
              <a:t>人海戦術</a:t>
            </a:r>
            <a:r>
              <a:rPr lang="en-US" altLang="ja-JP" sz="2800" dirty="0"/>
              <a:t>)</a:t>
            </a:r>
            <a:r>
              <a:rPr lang="ja-JP" altLang="en-US" sz="2800" dirty="0"/>
              <a:t>は、夜・平日に機能するか</a:t>
            </a:r>
            <a:r>
              <a:rPr lang="en-US" altLang="ja-JP" sz="2800" dirty="0"/>
              <a:t>?</a:t>
            </a:r>
            <a:r>
              <a:rPr lang="ja-JP" altLang="en-US" sz="2800" dirty="0"/>
              <a:t>スピード</a:t>
            </a:r>
            <a:r>
              <a:rPr lang="en-US" altLang="ja-JP" sz="2800" dirty="0"/>
              <a:t>?</a:t>
            </a:r>
            <a:endParaRPr lang="ja-JP" altLang="en-US" sz="2800" dirty="0"/>
          </a:p>
        </p:txBody>
      </p:sp>
    </p:spTree>
    <p:extLst>
      <p:ext uri="{BB962C8B-B14F-4D97-AF65-F5344CB8AC3E}">
        <p14:creationId xmlns:p14="http://schemas.microsoft.com/office/powerpoint/2010/main" val="1590431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circle(in)">
                                      <p:cBhvr>
                                        <p:cTn id="14" dur="20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circle(in)">
                                      <p:cBhvr>
                                        <p:cTn id="19" dur="20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circle(in)">
                                      <p:cBhvr>
                                        <p:cTn id="24" dur="20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down)">
                                      <p:cBhvr>
                                        <p:cTn id="2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1" grpId="0" animBg="1"/>
      <p:bldP spid="10" grpId="0" animBg="1"/>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solidFill>
            <a:srgbClr val="92D050"/>
          </a:solidFill>
        </p:spPr>
        <p:txBody>
          <a:bodyPr>
            <a:normAutofit/>
          </a:bodyPr>
          <a:lstStyle/>
          <a:p>
            <a:r>
              <a:rPr lang="ja-JP" altLang="en-US" dirty="0"/>
              <a:t>付録</a:t>
            </a:r>
            <a:r>
              <a:rPr lang="en-US" altLang="ja-JP" dirty="0"/>
              <a:t>2</a:t>
            </a:r>
            <a:r>
              <a:rPr lang="ja-JP" altLang="en-US" dirty="0"/>
              <a:t>　原子力災害対応</a:t>
            </a:r>
            <a:endParaRPr kumimoji="1" lang="ja-JP" altLang="en-US" dirty="0"/>
          </a:p>
        </p:txBody>
      </p:sp>
      <p:pic>
        <p:nvPicPr>
          <p:cNvPr id="14" name="図 13"/>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25000"/>
                    </a14:imgEffect>
                  </a14:imgLayer>
                </a14:imgProps>
              </a:ext>
              <a:ext uri="{28A0092B-C50C-407E-A947-70E740481C1C}">
                <a14:useLocalDpi xmlns:a14="http://schemas.microsoft.com/office/drawing/2010/main" val="0"/>
              </a:ext>
            </a:extLst>
          </a:blip>
          <a:srcRect l="7407" t="19034" r="11111" b="2841"/>
          <a:stretch/>
        </p:blipFill>
        <p:spPr>
          <a:xfrm>
            <a:off x="2771800" y="1578068"/>
            <a:ext cx="2880320" cy="4909638"/>
          </a:xfrm>
          <a:prstGeom prst="rect">
            <a:avLst/>
          </a:prstGeom>
        </p:spPr>
      </p:pic>
      <p:sp>
        <p:nvSpPr>
          <p:cNvPr id="3" name="正方形/長方形 2"/>
          <p:cNvSpPr/>
          <p:nvPr/>
        </p:nvSpPr>
        <p:spPr>
          <a:xfrm>
            <a:off x="3563888" y="3852867"/>
            <a:ext cx="1224136" cy="36004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dirty="0">
                <a:solidFill>
                  <a:schemeClr val="tx1"/>
                </a:solidFill>
              </a:rPr>
              <a:t>棚草公民館</a:t>
            </a:r>
            <a:endParaRPr kumimoji="1" lang="ja-JP" altLang="en-US" sz="1200" dirty="0">
              <a:solidFill>
                <a:schemeClr val="tx1"/>
              </a:solidFill>
            </a:endParaRPr>
          </a:p>
        </p:txBody>
      </p:sp>
      <p:cxnSp>
        <p:nvCxnSpPr>
          <p:cNvPr id="7" name="直線矢印コネクタ 6"/>
          <p:cNvCxnSpPr>
            <a:stCxn id="3" idx="1"/>
          </p:cNvCxnSpPr>
          <p:nvPr/>
        </p:nvCxnSpPr>
        <p:spPr>
          <a:xfrm flipH="1" flipV="1">
            <a:off x="179512" y="3789040"/>
            <a:ext cx="3384376" cy="243847"/>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直線矢印コネクタ 14"/>
          <p:cNvCxnSpPr>
            <a:stCxn id="3" idx="3"/>
          </p:cNvCxnSpPr>
          <p:nvPr/>
        </p:nvCxnSpPr>
        <p:spPr>
          <a:xfrm flipV="1">
            <a:off x="4788024" y="2852936"/>
            <a:ext cx="3816424" cy="1179951"/>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円/楕円 15"/>
          <p:cNvSpPr/>
          <p:nvPr/>
        </p:nvSpPr>
        <p:spPr>
          <a:xfrm>
            <a:off x="107504" y="620688"/>
            <a:ext cx="8928992" cy="902163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3" name="直線矢印コネクタ 22"/>
          <p:cNvCxnSpPr/>
          <p:nvPr/>
        </p:nvCxnSpPr>
        <p:spPr>
          <a:xfrm flipH="1" flipV="1">
            <a:off x="395536" y="3096782"/>
            <a:ext cx="3168352" cy="936106"/>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4" name="直線矢印コネクタ 23"/>
          <p:cNvCxnSpPr/>
          <p:nvPr/>
        </p:nvCxnSpPr>
        <p:spPr>
          <a:xfrm flipV="1">
            <a:off x="4788024" y="3442911"/>
            <a:ext cx="4104456" cy="589977"/>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直線矢印コネクタ 30"/>
          <p:cNvCxnSpPr/>
          <p:nvPr/>
        </p:nvCxnSpPr>
        <p:spPr>
          <a:xfrm flipH="1">
            <a:off x="0" y="4032888"/>
            <a:ext cx="3563888" cy="692257"/>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直線矢印コネクタ 31"/>
          <p:cNvCxnSpPr/>
          <p:nvPr/>
        </p:nvCxnSpPr>
        <p:spPr>
          <a:xfrm flipH="1">
            <a:off x="107504" y="4032888"/>
            <a:ext cx="3456384" cy="242676"/>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7" name="直線矢印コネクタ 36"/>
          <p:cNvCxnSpPr>
            <a:stCxn id="3" idx="3"/>
          </p:cNvCxnSpPr>
          <p:nvPr/>
        </p:nvCxnSpPr>
        <p:spPr>
          <a:xfrm>
            <a:off x="4788024" y="4032887"/>
            <a:ext cx="4248472"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8" name="直線矢印コネクタ 37"/>
          <p:cNvCxnSpPr>
            <a:stCxn id="3" idx="3"/>
          </p:cNvCxnSpPr>
          <p:nvPr/>
        </p:nvCxnSpPr>
        <p:spPr>
          <a:xfrm>
            <a:off x="4788024" y="4032887"/>
            <a:ext cx="4355976" cy="589978"/>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4" name="スマイル 43"/>
          <p:cNvSpPr/>
          <p:nvPr/>
        </p:nvSpPr>
        <p:spPr>
          <a:xfrm>
            <a:off x="790303" y="4380554"/>
            <a:ext cx="360040" cy="360040"/>
          </a:xfrm>
          <a:prstGeom prst="smileyFac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スマイル 45"/>
          <p:cNvSpPr/>
          <p:nvPr/>
        </p:nvSpPr>
        <p:spPr>
          <a:xfrm>
            <a:off x="1259632" y="3200969"/>
            <a:ext cx="360040" cy="360040"/>
          </a:xfrm>
          <a:prstGeom prst="smileyFac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スマイル 46"/>
          <p:cNvSpPr/>
          <p:nvPr/>
        </p:nvSpPr>
        <p:spPr>
          <a:xfrm>
            <a:off x="6966831" y="3096782"/>
            <a:ext cx="360040" cy="360040"/>
          </a:xfrm>
          <a:prstGeom prst="smileyFac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スマイル 47"/>
          <p:cNvSpPr/>
          <p:nvPr/>
        </p:nvSpPr>
        <p:spPr>
          <a:xfrm>
            <a:off x="7298643" y="3487688"/>
            <a:ext cx="360040" cy="360040"/>
          </a:xfrm>
          <a:prstGeom prst="smileyFac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スマイル 48"/>
          <p:cNvSpPr/>
          <p:nvPr/>
        </p:nvSpPr>
        <p:spPr>
          <a:xfrm>
            <a:off x="6912260" y="3847356"/>
            <a:ext cx="360040" cy="360040"/>
          </a:xfrm>
          <a:prstGeom prst="smileyFac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スマイル 49"/>
          <p:cNvSpPr/>
          <p:nvPr/>
        </p:nvSpPr>
        <p:spPr>
          <a:xfrm>
            <a:off x="7326871" y="4229303"/>
            <a:ext cx="360040" cy="360040"/>
          </a:xfrm>
          <a:prstGeom prst="smileyFac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スマイル 50"/>
          <p:cNvSpPr/>
          <p:nvPr/>
        </p:nvSpPr>
        <p:spPr>
          <a:xfrm>
            <a:off x="1115616" y="3974206"/>
            <a:ext cx="360040" cy="360040"/>
          </a:xfrm>
          <a:prstGeom prst="smileyFac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スマイル 51"/>
          <p:cNvSpPr/>
          <p:nvPr/>
        </p:nvSpPr>
        <p:spPr>
          <a:xfrm>
            <a:off x="755576" y="3667708"/>
            <a:ext cx="360040" cy="360040"/>
          </a:xfrm>
          <a:prstGeom prst="smileyFac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テキスト ボックス 52"/>
          <p:cNvSpPr txBox="1"/>
          <p:nvPr/>
        </p:nvSpPr>
        <p:spPr>
          <a:xfrm>
            <a:off x="5845621" y="5048216"/>
            <a:ext cx="1826543" cy="523220"/>
          </a:xfrm>
          <a:prstGeom prst="rect">
            <a:avLst/>
          </a:prstGeom>
          <a:solidFill>
            <a:srgbClr val="FFC000"/>
          </a:solidFill>
          <a:ln w="25400">
            <a:solidFill>
              <a:srgbClr val="FF0000"/>
            </a:solidFill>
          </a:ln>
        </p:spPr>
        <p:txBody>
          <a:bodyPr wrap="square" rtlCol="0">
            <a:spAutoFit/>
          </a:bodyPr>
          <a:lstStyle/>
          <a:p>
            <a:r>
              <a:rPr kumimoji="1" lang="ja-JP" altLang="en-US" sz="2800" dirty="0"/>
              <a:t>屋内退避</a:t>
            </a:r>
          </a:p>
        </p:txBody>
      </p:sp>
      <p:sp>
        <p:nvSpPr>
          <p:cNvPr id="54" name="テキスト ボックス 53"/>
          <p:cNvSpPr txBox="1"/>
          <p:nvPr/>
        </p:nvSpPr>
        <p:spPr>
          <a:xfrm>
            <a:off x="6156176" y="5949280"/>
            <a:ext cx="1286483" cy="369332"/>
          </a:xfrm>
          <a:prstGeom prst="rect">
            <a:avLst/>
          </a:prstGeom>
          <a:noFill/>
          <a:ln w="25400">
            <a:solidFill>
              <a:schemeClr val="tx1"/>
            </a:solidFill>
          </a:ln>
        </p:spPr>
        <p:txBody>
          <a:bodyPr wrap="square" rtlCol="0">
            <a:spAutoFit/>
          </a:bodyPr>
          <a:lstStyle/>
          <a:p>
            <a:pPr algn="ctr"/>
            <a:r>
              <a:rPr kumimoji="1" lang="ja-JP" altLang="en-US" dirty="0"/>
              <a:t>退避</a:t>
            </a:r>
          </a:p>
        </p:txBody>
      </p:sp>
      <p:cxnSp>
        <p:nvCxnSpPr>
          <p:cNvPr id="56" name="直線矢印コネクタ 55"/>
          <p:cNvCxnSpPr/>
          <p:nvPr/>
        </p:nvCxnSpPr>
        <p:spPr>
          <a:xfrm>
            <a:off x="6806982" y="5551983"/>
            <a:ext cx="0" cy="427401"/>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8" name="テキスト ボックス 57"/>
          <p:cNvSpPr txBox="1"/>
          <p:nvPr/>
        </p:nvSpPr>
        <p:spPr>
          <a:xfrm>
            <a:off x="292354" y="1772816"/>
            <a:ext cx="1975390" cy="923330"/>
          </a:xfrm>
          <a:prstGeom prst="rect">
            <a:avLst/>
          </a:prstGeom>
          <a:solidFill>
            <a:schemeClr val="bg1"/>
          </a:solidFill>
          <a:ln w="25400">
            <a:solidFill>
              <a:schemeClr val="tx1"/>
            </a:solidFill>
          </a:ln>
        </p:spPr>
        <p:txBody>
          <a:bodyPr wrap="square" rtlCol="0">
            <a:spAutoFit/>
          </a:bodyPr>
          <a:lstStyle/>
          <a:p>
            <a:r>
              <a:rPr lang="ja-JP" altLang="en-US" dirty="0"/>
              <a:t>大規模</a:t>
            </a:r>
            <a:r>
              <a:rPr lang="en-US" altLang="ja-JP" dirty="0"/>
              <a:t>(</a:t>
            </a:r>
            <a:r>
              <a:rPr lang="ja-JP" altLang="en-US" dirty="0"/>
              <a:t>複合</a:t>
            </a:r>
            <a:r>
              <a:rPr lang="en-US" altLang="ja-JP" dirty="0"/>
              <a:t>)</a:t>
            </a:r>
            <a:r>
              <a:rPr lang="ja-JP" altLang="en-US" dirty="0"/>
              <a:t>災害</a:t>
            </a:r>
            <a:endParaRPr lang="en-US" altLang="ja-JP" dirty="0"/>
          </a:p>
          <a:p>
            <a:r>
              <a:rPr lang="ja-JP" altLang="en-US" dirty="0"/>
              <a:t>→被ばく量検査→富山県へ避難</a:t>
            </a:r>
            <a:endParaRPr kumimoji="1" lang="ja-JP" altLang="en-US" dirty="0"/>
          </a:p>
        </p:txBody>
      </p:sp>
      <p:sp>
        <p:nvSpPr>
          <p:cNvPr id="59" name="テキスト ボックス 58"/>
          <p:cNvSpPr txBox="1"/>
          <p:nvPr/>
        </p:nvSpPr>
        <p:spPr>
          <a:xfrm>
            <a:off x="395536" y="5198713"/>
            <a:ext cx="1975390" cy="1200329"/>
          </a:xfrm>
          <a:prstGeom prst="rect">
            <a:avLst/>
          </a:prstGeom>
          <a:solidFill>
            <a:schemeClr val="bg1"/>
          </a:solidFill>
          <a:ln w="25400">
            <a:solidFill>
              <a:schemeClr val="tx1"/>
            </a:solidFill>
          </a:ln>
        </p:spPr>
        <p:txBody>
          <a:bodyPr wrap="square" rtlCol="0">
            <a:spAutoFit/>
          </a:bodyPr>
          <a:lstStyle/>
          <a:p>
            <a:r>
              <a:rPr lang="ja-JP" altLang="en-US" dirty="0"/>
              <a:t>原子力単独災害</a:t>
            </a:r>
            <a:endParaRPr lang="en-US" altLang="ja-JP" dirty="0"/>
          </a:p>
          <a:p>
            <a:r>
              <a:rPr lang="ja-JP" altLang="en-US" dirty="0"/>
              <a:t>→被ばく量検査→ 引佐</a:t>
            </a:r>
            <a:r>
              <a:rPr lang="en-US" altLang="ja-JP" dirty="0"/>
              <a:t>(</a:t>
            </a:r>
            <a:r>
              <a:rPr lang="ja-JP" altLang="en-US" dirty="0"/>
              <a:t>経由所</a:t>
            </a:r>
            <a:r>
              <a:rPr lang="en-US" altLang="ja-JP" dirty="0"/>
              <a:t>)</a:t>
            </a:r>
            <a:r>
              <a:rPr lang="ja-JP" altLang="en-US" dirty="0"/>
              <a:t>へ→浜松市</a:t>
            </a:r>
            <a:r>
              <a:rPr lang="en-US" altLang="ja-JP" dirty="0"/>
              <a:t>(</a:t>
            </a:r>
            <a:r>
              <a:rPr lang="ja-JP" altLang="en-US" dirty="0"/>
              <a:t>避難所</a:t>
            </a:r>
            <a:r>
              <a:rPr lang="en-US" altLang="ja-JP" dirty="0"/>
              <a:t>)</a:t>
            </a:r>
            <a:endParaRPr kumimoji="1" lang="ja-JP" altLang="en-US" dirty="0"/>
          </a:p>
        </p:txBody>
      </p:sp>
      <p:sp>
        <p:nvSpPr>
          <p:cNvPr id="60" name="テキスト ボックス 59"/>
          <p:cNvSpPr txBox="1"/>
          <p:nvPr/>
        </p:nvSpPr>
        <p:spPr>
          <a:xfrm>
            <a:off x="189173" y="2715453"/>
            <a:ext cx="926443" cy="369332"/>
          </a:xfrm>
          <a:prstGeom prst="rect">
            <a:avLst/>
          </a:prstGeom>
          <a:noFill/>
          <a:ln w="25400">
            <a:noFill/>
          </a:ln>
        </p:spPr>
        <p:txBody>
          <a:bodyPr wrap="square" rtlCol="0">
            <a:spAutoFit/>
          </a:bodyPr>
          <a:lstStyle/>
          <a:p>
            <a:r>
              <a:rPr lang="ja-JP" altLang="en-US" dirty="0"/>
              <a:t>新東名</a:t>
            </a:r>
            <a:endParaRPr kumimoji="1" lang="ja-JP" altLang="en-US" dirty="0"/>
          </a:p>
        </p:txBody>
      </p:sp>
      <p:sp>
        <p:nvSpPr>
          <p:cNvPr id="61" name="テキスト ボックス 60"/>
          <p:cNvSpPr txBox="1"/>
          <p:nvPr/>
        </p:nvSpPr>
        <p:spPr>
          <a:xfrm>
            <a:off x="7926" y="3303022"/>
            <a:ext cx="926443" cy="369332"/>
          </a:xfrm>
          <a:prstGeom prst="rect">
            <a:avLst/>
          </a:prstGeom>
          <a:noFill/>
          <a:ln w="25400">
            <a:noFill/>
          </a:ln>
        </p:spPr>
        <p:txBody>
          <a:bodyPr wrap="square" rtlCol="0">
            <a:spAutoFit/>
          </a:bodyPr>
          <a:lstStyle/>
          <a:p>
            <a:r>
              <a:rPr lang="ja-JP" altLang="en-US" dirty="0"/>
              <a:t>東名</a:t>
            </a:r>
            <a:endParaRPr kumimoji="1" lang="ja-JP" altLang="en-US" dirty="0"/>
          </a:p>
        </p:txBody>
      </p:sp>
      <p:sp>
        <p:nvSpPr>
          <p:cNvPr id="62" name="テキスト ボックス 61"/>
          <p:cNvSpPr txBox="1"/>
          <p:nvPr/>
        </p:nvSpPr>
        <p:spPr>
          <a:xfrm>
            <a:off x="9153" y="4009684"/>
            <a:ext cx="926443" cy="369332"/>
          </a:xfrm>
          <a:prstGeom prst="rect">
            <a:avLst/>
          </a:prstGeom>
          <a:noFill/>
          <a:ln w="25400">
            <a:noFill/>
          </a:ln>
        </p:spPr>
        <p:txBody>
          <a:bodyPr wrap="square" rtlCol="0">
            <a:spAutoFit/>
          </a:bodyPr>
          <a:lstStyle/>
          <a:p>
            <a:r>
              <a:rPr lang="ja-JP" altLang="en-US" dirty="0"/>
              <a:t>国１号</a:t>
            </a:r>
            <a:endParaRPr kumimoji="1" lang="ja-JP" altLang="en-US" dirty="0"/>
          </a:p>
        </p:txBody>
      </p:sp>
      <p:sp>
        <p:nvSpPr>
          <p:cNvPr id="63" name="テキスト ボックス 62"/>
          <p:cNvSpPr txBox="1"/>
          <p:nvPr/>
        </p:nvSpPr>
        <p:spPr>
          <a:xfrm>
            <a:off x="43880" y="4725145"/>
            <a:ext cx="926443" cy="369332"/>
          </a:xfrm>
          <a:prstGeom prst="rect">
            <a:avLst/>
          </a:prstGeom>
          <a:noFill/>
          <a:ln w="25400">
            <a:noFill/>
          </a:ln>
        </p:spPr>
        <p:txBody>
          <a:bodyPr wrap="square" rtlCol="0">
            <a:spAutoFit/>
          </a:bodyPr>
          <a:lstStyle/>
          <a:p>
            <a:r>
              <a:rPr lang="en-US" altLang="ja-JP" dirty="0"/>
              <a:t>150</a:t>
            </a:r>
            <a:r>
              <a:rPr lang="ja-JP" altLang="en-US" dirty="0"/>
              <a:t>号</a:t>
            </a:r>
            <a:endParaRPr kumimoji="1" lang="ja-JP" altLang="en-US" dirty="0"/>
          </a:p>
        </p:txBody>
      </p:sp>
      <p:sp>
        <p:nvSpPr>
          <p:cNvPr id="64" name="テキスト ボックス 63"/>
          <p:cNvSpPr txBox="1"/>
          <p:nvPr/>
        </p:nvSpPr>
        <p:spPr>
          <a:xfrm>
            <a:off x="7849514" y="3011657"/>
            <a:ext cx="926443" cy="369332"/>
          </a:xfrm>
          <a:prstGeom prst="rect">
            <a:avLst/>
          </a:prstGeom>
          <a:noFill/>
          <a:ln w="25400">
            <a:noFill/>
          </a:ln>
        </p:spPr>
        <p:txBody>
          <a:bodyPr wrap="square" rtlCol="0">
            <a:spAutoFit/>
          </a:bodyPr>
          <a:lstStyle/>
          <a:p>
            <a:r>
              <a:rPr lang="ja-JP" altLang="en-US" dirty="0"/>
              <a:t>新東名</a:t>
            </a:r>
            <a:endParaRPr kumimoji="1" lang="ja-JP" altLang="en-US" dirty="0"/>
          </a:p>
        </p:txBody>
      </p:sp>
      <p:sp>
        <p:nvSpPr>
          <p:cNvPr id="65" name="テキスト ボックス 64"/>
          <p:cNvSpPr txBox="1"/>
          <p:nvPr/>
        </p:nvSpPr>
        <p:spPr>
          <a:xfrm>
            <a:off x="7812360" y="3303022"/>
            <a:ext cx="926443" cy="369332"/>
          </a:xfrm>
          <a:prstGeom prst="rect">
            <a:avLst/>
          </a:prstGeom>
          <a:noFill/>
          <a:ln w="25400">
            <a:noFill/>
          </a:ln>
        </p:spPr>
        <p:txBody>
          <a:bodyPr wrap="square" rtlCol="0">
            <a:spAutoFit/>
          </a:bodyPr>
          <a:lstStyle/>
          <a:p>
            <a:r>
              <a:rPr lang="ja-JP" altLang="en-US" dirty="0"/>
              <a:t>東名</a:t>
            </a:r>
            <a:endParaRPr kumimoji="1" lang="ja-JP" altLang="en-US" dirty="0"/>
          </a:p>
        </p:txBody>
      </p:sp>
      <p:sp>
        <p:nvSpPr>
          <p:cNvPr id="66" name="テキスト ボックス 65"/>
          <p:cNvSpPr txBox="1"/>
          <p:nvPr/>
        </p:nvSpPr>
        <p:spPr>
          <a:xfrm>
            <a:off x="7901638" y="3859971"/>
            <a:ext cx="926443" cy="369332"/>
          </a:xfrm>
          <a:prstGeom prst="rect">
            <a:avLst/>
          </a:prstGeom>
          <a:noFill/>
          <a:ln w="25400">
            <a:noFill/>
          </a:ln>
        </p:spPr>
        <p:txBody>
          <a:bodyPr wrap="square" rtlCol="0">
            <a:spAutoFit/>
          </a:bodyPr>
          <a:lstStyle/>
          <a:p>
            <a:r>
              <a:rPr lang="ja-JP" altLang="en-US" dirty="0"/>
              <a:t>国１号</a:t>
            </a:r>
            <a:endParaRPr kumimoji="1" lang="ja-JP" altLang="en-US" dirty="0"/>
          </a:p>
        </p:txBody>
      </p:sp>
      <p:sp>
        <p:nvSpPr>
          <p:cNvPr id="67" name="テキスト ボックス 66"/>
          <p:cNvSpPr txBox="1"/>
          <p:nvPr/>
        </p:nvSpPr>
        <p:spPr>
          <a:xfrm>
            <a:off x="7901638" y="4380554"/>
            <a:ext cx="926443" cy="369332"/>
          </a:xfrm>
          <a:prstGeom prst="rect">
            <a:avLst/>
          </a:prstGeom>
          <a:noFill/>
          <a:ln w="25400">
            <a:noFill/>
          </a:ln>
        </p:spPr>
        <p:txBody>
          <a:bodyPr wrap="square" rtlCol="0">
            <a:spAutoFit/>
          </a:bodyPr>
          <a:lstStyle/>
          <a:p>
            <a:r>
              <a:rPr lang="en-US" altLang="ja-JP" dirty="0"/>
              <a:t>150</a:t>
            </a:r>
            <a:r>
              <a:rPr lang="ja-JP" altLang="en-US" dirty="0"/>
              <a:t>号</a:t>
            </a:r>
            <a:endParaRPr kumimoji="1" lang="ja-JP" altLang="en-US" dirty="0"/>
          </a:p>
        </p:txBody>
      </p:sp>
      <p:sp>
        <p:nvSpPr>
          <p:cNvPr id="68" name="テキスト ボックス 67"/>
          <p:cNvSpPr txBox="1"/>
          <p:nvPr/>
        </p:nvSpPr>
        <p:spPr>
          <a:xfrm>
            <a:off x="1619672" y="2854093"/>
            <a:ext cx="926443" cy="369332"/>
          </a:xfrm>
          <a:prstGeom prst="rect">
            <a:avLst/>
          </a:prstGeom>
          <a:noFill/>
          <a:ln w="25400">
            <a:noFill/>
          </a:ln>
        </p:spPr>
        <p:txBody>
          <a:bodyPr wrap="square" rtlCol="0">
            <a:spAutoFit/>
          </a:bodyPr>
          <a:lstStyle/>
          <a:p>
            <a:r>
              <a:rPr lang="ja-JP" altLang="en-US" dirty="0"/>
              <a:t>森</a:t>
            </a:r>
            <a:r>
              <a:rPr lang="en-US" altLang="ja-JP" dirty="0"/>
              <a:t>PA</a:t>
            </a:r>
            <a:endParaRPr kumimoji="1" lang="ja-JP" altLang="en-US" dirty="0"/>
          </a:p>
        </p:txBody>
      </p:sp>
      <p:sp>
        <p:nvSpPr>
          <p:cNvPr id="69" name="テキスト ボックス 68"/>
          <p:cNvSpPr txBox="1"/>
          <p:nvPr/>
        </p:nvSpPr>
        <p:spPr>
          <a:xfrm>
            <a:off x="970324" y="3635732"/>
            <a:ext cx="1575792" cy="369332"/>
          </a:xfrm>
          <a:prstGeom prst="rect">
            <a:avLst/>
          </a:prstGeom>
          <a:noFill/>
          <a:ln w="25400">
            <a:noFill/>
          </a:ln>
        </p:spPr>
        <p:txBody>
          <a:bodyPr wrap="square" rtlCol="0">
            <a:spAutoFit/>
          </a:bodyPr>
          <a:lstStyle/>
          <a:p>
            <a:r>
              <a:rPr lang="ja-JP" altLang="en-US" dirty="0"/>
              <a:t>遠州豊田</a:t>
            </a:r>
            <a:r>
              <a:rPr lang="en-US" altLang="ja-JP" dirty="0"/>
              <a:t>PA</a:t>
            </a:r>
            <a:endParaRPr kumimoji="1" lang="ja-JP" altLang="en-US" dirty="0"/>
          </a:p>
        </p:txBody>
      </p:sp>
      <p:sp>
        <p:nvSpPr>
          <p:cNvPr id="70" name="テキスト ボックス 69"/>
          <p:cNvSpPr txBox="1"/>
          <p:nvPr/>
        </p:nvSpPr>
        <p:spPr>
          <a:xfrm>
            <a:off x="934369" y="4723818"/>
            <a:ext cx="1575792" cy="369332"/>
          </a:xfrm>
          <a:prstGeom prst="rect">
            <a:avLst/>
          </a:prstGeom>
          <a:noFill/>
          <a:ln w="25400">
            <a:noFill/>
          </a:ln>
        </p:spPr>
        <p:txBody>
          <a:bodyPr wrap="square" rtlCol="0">
            <a:spAutoFit/>
          </a:bodyPr>
          <a:lstStyle/>
          <a:p>
            <a:r>
              <a:rPr lang="ja-JP" altLang="en-US" dirty="0"/>
              <a:t>竜洋海浜</a:t>
            </a:r>
            <a:endParaRPr kumimoji="1" lang="ja-JP" altLang="en-US" dirty="0"/>
          </a:p>
        </p:txBody>
      </p:sp>
      <p:sp>
        <p:nvSpPr>
          <p:cNvPr id="71" name="テキスト ボックス 70"/>
          <p:cNvSpPr txBox="1"/>
          <p:nvPr/>
        </p:nvSpPr>
        <p:spPr>
          <a:xfrm>
            <a:off x="5516488" y="3820398"/>
            <a:ext cx="1575792" cy="369332"/>
          </a:xfrm>
          <a:prstGeom prst="rect">
            <a:avLst/>
          </a:prstGeom>
          <a:noFill/>
          <a:ln w="25400">
            <a:noFill/>
          </a:ln>
        </p:spPr>
        <p:txBody>
          <a:bodyPr wrap="square" rtlCol="0">
            <a:spAutoFit/>
          </a:bodyPr>
          <a:lstStyle/>
          <a:p>
            <a:r>
              <a:rPr lang="ja-JP" altLang="en-US" dirty="0"/>
              <a:t>県工業研究所</a:t>
            </a:r>
            <a:endParaRPr kumimoji="1" lang="ja-JP" altLang="en-US" dirty="0"/>
          </a:p>
        </p:txBody>
      </p:sp>
      <p:sp>
        <p:nvSpPr>
          <p:cNvPr id="72" name="テキスト ボックス 71"/>
          <p:cNvSpPr txBox="1"/>
          <p:nvPr/>
        </p:nvSpPr>
        <p:spPr>
          <a:xfrm>
            <a:off x="6266445" y="3011657"/>
            <a:ext cx="1081075" cy="369332"/>
          </a:xfrm>
          <a:prstGeom prst="rect">
            <a:avLst/>
          </a:prstGeom>
          <a:noFill/>
          <a:ln w="25400">
            <a:noFill/>
          </a:ln>
        </p:spPr>
        <p:txBody>
          <a:bodyPr wrap="square" rtlCol="0">
            <a:spAutoFit/>
          </a:bodyPr>
          <a:lstStyle/>
          <a:p>
            <a:r>
              <a:rPr lang="ja-JP" altLang="en-US" dirty="0"/>
              <a:t>藤枝</a:t>
            </a:r>
            <a:r>
              <a:rPr lang="en-US" altLang="ja-JP" dirty="0"/>
              <a:t>PA</a:t>
            </a:r>
            <a:endParaRPr kumimoji="1" lang="ja-JP" altLang="en-US" dirty="0"/>
          </a:p>
        </p:txBody>
      </p:sp>
      <p:sp>
        <p:nvSpPr>
          <p:cNvPr id="73" name="テキスト ボックス 72"/>
          <p:cNvSpPr txBox="1"/>
          <p:nvPr/>
        </p:nvSpPr>
        <p:spPr>
          <a:xfrm>
            <a:off x="6353422" y="3435143"/>
            <a:ext cx="1530946" cy="369332"/>
          </a:xfrm>
          <a:prstGeom prst="rect">
            <a:avLst/>
          </a:prstGeom>
          <a:noFill/>
          <a:ln w="25400">
            <a:noFill/>
          </a:ln>
        </p:spPr>
        <p:txBody>
          <a:bodyPr wrap="square" rtlCol="0">
            <a:spAutoFit/>
          </a:bodyPr>
          <a:lstStyle/>
          <a:p>
            <a:r>
              <a:rPr lang="ja-JP" altLang="en-US" dirty="0"/>
              <a:t>日本坂</a:t>
            </a:r>
            <a:r>
              <a:rPr lang="en-US" altLang="ja-JP" dirty="0"/>
              <a:t>PA</a:t>
            </a:r>
            <a:endParaRPr kumimoji="1" lang="ja-JP" altLang="en-US" dirty="0"/>
          </a:p>
        </p:txBody>
      </p:sp>
      <p:sp>
        <p:nvSpPr>
          <p:cNvPr id="74" name="テキスト ボックス 73"/>
          <p:cNvSpPr txBox="1"/>
          <p:nvPr/>
        </p:nvSpPr>
        <p:spPr>
          <a:xfrm>
            <a:off x="6524600" y="4354486"/>
            <a:ext cx="1575792" cy="369332"/>
          </a:xfrm>
          <a:prstGeom prst="rect">
            <a:avLst/>
          </a:prstGeom>
          <a:noFill/>
          <a:ln w="25400">
            <a:noFill/>
          </a:ln>
        </p:spPr>
        <p:txBody>
          <a:bodyPr wrap="square" rtlCol="0">
            <a:spAutoFit/>
          </a:bodyPr>
          <a:lstStyle/>
          <a:p>
            <a:r>
              <a:rPr lang="ja-JP" altLang="en-US" dirty="0"/>
              <a:t>調整中</a:t>
            </a:r>
            <a:endParaRPr kumimoji="1" lang="ja-JP" altLang="en-US" dirty="0"/>
          </a:p>
        </p:txBody>
      </p:sp>
      <p:sp>
        <p:nvSpPr>
          <p:cNvPr id="75" name="テキスト ボックス 74"/>
          <p:cNvSpPr txBox="1"/>
          <p:nvPr/>
        </p:nvSpPr>
        <p:spPr>
          <a:xfrm>
            <a:off x="1439652" y="3983149"/>
            <a:ext cx="1575792" cy="369332"/>
          </a:xfrm>
          <a:prstGeom prst="rect">
            <a:avLst/>
          </a:prstGeom>
          <a:noFill/>
          <a:ln w="25400">
            <a:noFill/>
          </a:ln>
        </p:spPr>
        <p:txBody>
          <a:bodyPr wrap="square" rtlCol="0">
            <a:spAutoFit/>
          </a:bodyPr>
          <a:lstStyle/>
          <a:p>
            <a:r>
              <a:rPr lang="ja-JP" altLang="en-US" dirty="0"/>
              <a:t>調整中</a:t>
            </a:r>
            <a:endParaRPr kumimoji="1" lang="ja-JP" altLang="en-US" dirty="0"/>
          </a:p>
        </p:txBody>
      </p:sp>
      <p:sp>
        <p:nvSpPr>
          <p:cNvPr id="76" name="正方形/長方形 75"/>
          <p:cNvSpPr/>
          <p:nvPr/>
        </p:nvSpPr>
        <p:spPr>
          <a:xfrm>
            <a:off x="6176593" y="1268759"/>
            <a:ext cx="2191413" cy="51588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オフサイトセンター</a:t>
            </a:r>
          </a:p>
        </p:txBody>
      </p:sp>
      <p:sp>
        <p:nvSpPr>
          <p:cNvPr id="77" name="正方形/長方形 76"/>
          <p:cNvSpPr/>
          <p:nvPr/>
        </p:nvSpPr>
        <p:spPr>
          <a:xfrm>
            <a:off x="6529139" y="2180649"/>
            <a:ext cx="2191413" cy="90413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rPr>
              <a:t>静岡県防災ポータル</a:t>
            </a:r>
            <a:endParaRPr lang="ja-JP" altLang="en-US" dirty="0">
              <a:solidFill>
                <a:schemeClr val="tx1"/>
              </a:solidFill>
            </a:endParaRPr>
          </a:p>
          <a:p>
            <a:r>
              <a:rPr kumimoji="1" lang="ja-JP" altLang="en-US" dirty="0">
                <a:solidFill>
                  <a:schemeClr val="tx1"/>
                </a:solidFill>
              </a:rPr>
              <a:t>同報無線</a:t>
            </a:r>
          </a:p>
          <a:p>
            <a:r>
              <a:rPr kumimoji="1" lang="ja-JP" altLang="en-US" dirty="0">
                <a:solidFill>
                  <a:schemeClr val="tx1"/>
                </a:solidFill>
              </a:rPr>
              <a:t>茶</a:t>
            </a:r>
            <a:r>
              <a:rPr kumimoji="1" lang="ja-JP" altLang="en-US" dirty="0" err="1">
                <a:solidFill>
                  <a:schemeClr val="tx1"/>
                </a:solidFill>
              </a:rPr>
              <a:t>こちゃん</a:t>
            </a:r>
            <a:r>
              <a:rPr kumimoji="1" lang="ja-JP" altLang="en-US" dirty="0">
                <a:solidFill>
                  <a:schemeClr val="tx1"/>
                </a:solidFill>
              </a:rPr>
              <a:t>メール</a:t>
            </a:r>
          </a:p>
        </p:txBody>
      </p:sp>
      <p:cxnSp>
        <p:nvCxnSpPr>
          <p:cNvPr id="79" name="直線矢印コネクタ 78"/>
          <p:cNvCxnSpPr>
            <a:stCxn id="3" idx="2"/>
          </p:cNvCxnSpPr>
          <p:nvPr/>
        </p:nvCxnSpPr>
        <p:spPr>
          <a:xfrm>
            <a:off x="4175956" y="4212907"/>
            <a:ext cx="468052" cy="1308971"/>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81" name="テキスト ボックス 80"/>
          <p:cNvSpPr txBox="1"/>
          <p:nvPr/>
        </p:nvSpPr>
        <p:spPr>
          <a:xfrm>
            <a:off x="2892102" y="4284360"/>
            <a:ext cx="1185717" cy="369332"/>
          </a:xfrm>
          <a:prstGeom prst="rect">
            <a:avLst/>
          </a:prstGeom>
          <a:solidFill>
            <a:schemeClr val="bg1"/>
          </a:solidFill>
          <a:ln w="25400">
            <a:noFill/>
          </a:ln>
        </p:spPr>
        <p:txBody>
          <a:bodyPr wrap="square" rtlCol="0">
            <a:spAutoFit/>
          </a:bodyPr>
          <a:lstStyle/>
          <a:p>
            <a:r>
              <a:rPr lang="en-US" altLang="ja-JP" dirty="0"/>
              <a:t>10.14km</a:t>
            </a:r>
          </a:p>
        </p:txBody>
      </p:sp>
      <p:sp>
        <p:nvSpPr>
          <p:cNvPr id="82" name="テキスト ボックス 81"/>
          <p:cNvSpPr txBox="1"/>
          <p:nvPr/>
        </p:nvSpPr>
        <p:spPr>
          <a:xfrm>
            <a:off x="7065937" y="5365573"/>
            <a:ext cx="1826543" cy="400110"/>
          </a:xfrm>
          <a:prstGeom prst="rect">
            <a:avLst/>
          </a:prstGeom>
          <a:solidFill>
            <a:schemeClr val="bg1"/>
          </a:solidFill>
          <a:ln w="25400">
            <a:solidFill>
              <a:srgbClr val="FF0000"/>
            </a:solidFill>
          </a:ln>
        </p:spPr>
        <p:txBody>
          <a:bodyPr wrap="square" rtlCol="0">
            <a:spAutoFit/>
          </a:bodyPr>
          <a:lstStyle/>
          <a:p>
            <a:r>
              <a:rPr lang="ja-JP" altLang="en-US" sz="2000" dirty="0"/>
              <a:t>屋外の１／４</a:t>
            </a:r>
            <a:endParaRPr kumimoji="1" lang="ja-JP" altLang="en-US" sz="2000" dirty="0"/>
          </a:p>
        </p:txBody>
      </p:sp>
      <p:sp>
        <p:nvSpPr>
          <p:cNvPr id="83" name="稲妻 82"/>
          <p:cNvSpPr/>
          <p:nvPr/>
        </p:nvSpPr>
        <p:spPr>
          <a:xfrm>
            <a:off x="5805445" y="1322972"/>
            <a:ext cx="719155" cy="857677"/>
          </a:xfrm>
          <a:prstGeom prst="lightningBol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風向き</a:t>
            </a:r>
          </a:p>
        </p:txBody>
      </p:sp>
      <p:sp>
        <p:nvSpPr>
          <p:cNvPr id="84" name="フローチャート : 順次アクセス記憶 83"/>
          <p:cNvSpPr/>
          <p:nvPr/>
        </p:nvSpPr>
        <p:spPr>
          <a:xfrm flipH="1">
            <a:off x="7407197" y="1443330"/>
            <a:ext cx="1700292" cy="737319"/>
          </a:xfrm>
          <a:prstGeom prst="flowChartMagneticTap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避難指示</a:t>
            </a:r>
          </a:p>
        </p:txBody>
      </p:sp>
    </p:spTree>
    <p:extLst>
      <p:ext uri="{BB962C8B-B14F-4D97-AF65-F5344CB8AC3E}">
        <p14:creationId xmlns:p14="http://schemas.microsoft.com/office/powerpoint/2010/main" val="1588240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additive="base">
                                        <p:cTn id="7" dur="500" fill="hold"/>
                                        <p:tgtEl>
                                          <p:spTgt spid="81"/>
                                        </p:tgtEl>
                                        <p:attrNameLst>
                                          <p:attrName>ppt_x</p:attrName>
                                        </p:attrNameLst>
                                      </p:cBhvr>
                                      <p:tavLst>
                                        <p:tav tm="0">
                                          <p:val>
                                            <p:strVal val="#ppt_x"/>
                                          </p:val>
                                        </p:tav>
                                        <p:tav tm="100000">
                                          <p:val>
                                            <p:strVal val="#ppt_x"/>
                                          </p:val>
                                        </p:tav>
                                      </p:tavLst>
                                    </p:anim>
                                    <p:anim calcmode="lin" valueType="num">
                                      <p:cBhvr additive="base">
                                        <p:cTn id="8" dur="500" fill="hold"/>
                                        <p:tgtEl>
                                          <p:spTgt spid="8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mph" presetSubtype="0" fill="hold" grpId="0" nodeType="clickEffect">
                                  <p:stCondLst>
                                    <p:cond delay="0"/>
                                  </p:stCondLst>
                                  <p:childTnLst>
                                    <p:animEffect transition="out" filter="fade">
                                      <p:cBhvr>
                                        <p:cTn id="12" dur="500" tmFilter="0, 0; .2, .5; .8, .5; 1, 0"/>
                                        <p:tgtEl>
                                          <p:spTgt spid="53"/>
                                        </p:tgtEl>
                                      </p:cBhvr>
                                    </p:animEffect>
                                    <p:animScale>
                                      <p:cBhvr>
                                        <p:cTn id="13" dur="250" autoRev="1" fill="hold"/>
                                        <p:tgtEl>
                                          <p:spTgt spid="53"/>
                                        </p:tgtEl>
                                      </p:cBhvr>
                                      <p:by x="105000" y="105000"/>
                                    </p:animScale>
                                  </p:childTnLst>
                                </p:cTn>
                              </p:par>
                            </p:childTnLst>
                          </p:cTn>
                        </p:par>
                      </p:childTnLst>
                    </p:cTn>
                  </p:par>
                  <p:par>
                    <p:cTn id="14" fill="hold">
                      <p:stCondLst>
                        <p:cond delay="indefinite"/>
                      </p:stCondLst>
                      <p:childTnLst>
                        <p:par>
                          <p:cTn id="15" fill="hold">
                            <p:stCondLst>
                              <p:cond delay="0"/>
                            </p:stCondLst>
                            <p:childTnLst>
                              <p:par>
                                <p:cTn id="16" presetID="26" presetClass="emph" presetSubtype="0" fill="hold" grpId="1" nodeType="clickEffect">
                                  <p:stCondLst>
                                    <p:cond delay="0"/>
                                  </p:stCondLst>
                                  <p:childTnLst>
                                    <p:animEffect transition="out" filter="fade">
                                      <p:cBhvr>
                                        <p:cTn id="17" dur="500" tmFilter="0, 0; .2, .5; .8, .5; 1, 0"/>
                                        <p:tgtEl>
                                          <p:spTgt spid="53"/>
                                        </p:tgtEl>
                                      </p:cBhvr>
                                    </p:animEffect>
                                    <p:animScale>
                                      <p:cBhvr>
                                        <p:cTn id="18" dur="250" autoRev="1" fill="hold"/>
                                        <p:tgtEl>
                                          <p:spTgt spid="53"/>
                                        </p:tgtEl>
                                      </p:cBhvr>
                                      <p:by x="105000" y="105000"/>
                                    </p:animScale>
                                  </p:childTnLst>
                                </p:cTn>
                              </p:par>
                            </p:childTnLst>
                          </p:cTn>
                        </p:par>
                      </p:childTnLst>
                    </p:cTn>
                  </p:par>
                  <p:par>
                    <p:cTn id="19" fill="hold">
                      <p:stCondLst>
                        <p:cond delay="indefinite"/>
                      </p:stCondLst>
                      <p:childTnLst>
                        <p:par>
                          <p:cTn id="20" fill="hold">
                            <p:stCondLst>
                              <p:cond delay="0"/>
                            </p:stCondLst>
                            <p:childTnLst>
                              <p:par>
                                <p:cTn id="21" presetID="6" presetClass="emph" presetSubtype="0" fill="hold" grpId="2" nodeType="clickEffect">
                                  <p:stCondLst>
                                    <p:cond delay="0"/>
                                  </p:stCondLst>
                                  <p:childTnLst>
                                    <p:animScale>
                                      <p:cBhvr>
                                        <p:cTn id="22" dur="2000" fill="hold"/>
                                        <p:tgtEl>
                                          <p:spTgt spid="53"/>
                                        </p:tgtEl>
                                      </p:cBhvr>
                                      <p:by x="150000" y="150000"/>
                                    </p:animScale>
                                  </p:childTnLst>
                                </p:cTn>
                              </p:par>
                            </p:childTnLst>
                          </p:cTn>
                        </p:par>
                      </p:childTnLst>
                    </p:cTn>
                  </p:par>
                  <p:par>
                    <p:cTn id="23" fill="hold">
                      <p:stCondLst>
                        <p:cond delay="indefinite"/>
                      </p:stCondLst>
                      <p:childTnLst>
                        <p:par>
                          <p:cTn id="24" fill="hold">
                            <p:stCondLst>
                              <p:cond delay="0"/>
                            </p:stCondLst>
                            <p:childTnLst>
                              <p:par>
                                <p:cTn id="25" presetID="26" presetClass="emph" presetSubtype="0" fill="hold" grpId="0" nodeType="clickEffect">
                                  <p:stCondLst>
                                    <p:cond delay="0"/>
                                  </p:stCondLst>
                                  <p:childTnLst>
                                    <p:animEffect transition="out" filter="fade">
                                      <p:cBhvr>
                                        <p:cTn id="26" dur="500" tmFilter="0, 0; .2, .5; .8, .5; 1, 0"/>
                                        <p:tgtEl>
                                          <p:spTgt spid="82"/>
                                        </p:tgtEl>
                                      </p:cBhvr>
                                    </p:animEffect>
                                    <p:animScale>
                                      <p:cBhvr>
                                        <p:cTn id="27" dur="250" autoRev="1" fill="hold"/>
                                        <p:tgtEl>
                                          <p:spTgt spid="82"/>
                                        </p:tgtEl>
                                      </p:cBhvr>
                                      <p:by x="105000" y="105000"/>
                                    </p:animScale>
                                  </p:childTnLst>
                                </p:cTn>
                              </p:par>
                            </p:childTnLst>
                          </p:cTn>
                        </p:par>
                      </p:childTnLst>
                    </p:cTn>
                  </p:par>
                  <p:par>
                    <p:cTn id="28" fill="hold">
                      <p:stCondLst>
                        <p:cond delay="indefinite"/>
                      </p:stCondLst>
                      <p:childTnLst>
                        <p:par>
                          <p:cTn id="29" fill="hold">
                            <p:stCondLst>
                              <p:cond delay="0"/>
                            </p:stCondLst>
                            <p:childTnLst>
                              <p:par>
                                <p:cTn id="30" presetID="26" presetClass="emph" presetSubtype="0" fill="hold" grpId="1" nodeType="clickEffect">
                                  <p:stCondLst>
                                    <p:cond delay="0"/>
                                  </p:stCondLst>
                                  <p:childTnLst>
                                    <p:animEffect transition="out" filter="fade">
                                      <p:cBhvr>
                                        <p:cTn id="31" dur="500" tmFilter="0, 0; .2, .5; .8, .5; 1, 0"/>
                                        <p:tgtEl>
                                          <p:spTgt spid="82"/>
                                        </p:tgtEl>
                                      </p:cBhvr>
                                    </p:animEffect>
                                    <p:animScale>
                                      <p:cBhvr>
                                        <p:cTn id="32" dur="250" autoRev="1" fill="hold"/>
                                        <p:tgtEl>
                                          <p:spTgt spid="82"/>
                                        </p:tgtEl>
                                      </p:cBhvr>
                                      <p:by x="105000" y="105000"/>
                                    </p:animScale>
                                  </p:childTnLst>
                                </p:cTn>
                              </p:par>
                            </p:childTnLst>
                          </p:cTn>
                        </p:par>
                      </p:childTnLst>
                    </p:cTn>
                  </p:par>
                  <p:par>
                    <p:cTn id="33" fill="hold">
                      <p:stCondLst>
                        <p:cond delay="indefinite"/>
                      </p:stCondLst>
                      <p:childTnLst>
                        <p:par>
                          <p:cTn id="34" fill="hold">
                            <p:stCondLst>
                              <p:cond delay="0"/>
                            </p:stCondLst>
                            <p:childTnLst>
                              <p:par>
                                <p:cTn id="35" presetID="6" presetClass="emph" presetSubtype="0" fill="hold" grpId="2" nodeType="clickEffect">
                                  <p:stCondLst>
                                    <p:cond delay="0"/>
                                  </p:stCondLst>
                                  <p:childTnLst>
                                    <p:animScale>
                                      <p:cBhvr>
                                        <p:cTn id="36" dur="2000" fill="hold"/>
                                        <p:tgtEl>
                                          <p:spTgt spid="8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3" grpId="1" animBg="1"/>
      <p:bldP spid="53" grpId="2" animBg="1"/>
      <p:bldP spid="81" grpId="0" animBg="1"/>
      <p:bldP spid="82" grpId="0" animBg="1"/>
      <p:bldP spid="82" grpId="1" animBg="1"/>
      <p:bldP spid="82" grpId="2"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3568" y="980728"/>
            <a:ext cx="7772400" cy="1470025"/>
          </a:xfrm>
          <a:solidFill>
            <a:srgbClr val="92D050"/>
          </a:solidFill>
        </p:spPr>
        <p:txBody>
          <a:bodyPr>
            <a:normAutofit/>
          </a:bodyPr>
          <a:lstStyle/>
          <a:p>
            <a:r>
              <a:rPr kumimoji="1" lang="ja-JP" altLang="en-US" sz="4000" dirty="0"/>
              <a:t>たなくさ自治会の防災への取り組み</a:t>
            </a:r>
          </a:p>
        </p:txBody>
      </p:sp>
      <p:sp>
        <p:nvSpPr>
          <p:cNvPr id="3" name="サブタイトル 2"/>
          <p:cNvSpPr>
            <a:spLocks noGrp="1"/>
          </p:cNvSpPr>
          <p:nvPr>
            <p:ph type="subTitle" idx="1"/>
          </p:nvPr>
        </p:nvSpPr>
        <p:spPr>
          <a:xfrm>
            <a:off x="1403648" y="2492896"/>
            <a:ext cx="6400800" cy="2088232"/>
          </a:xfrm>
          <a:solidFill>
            <a:srgbClr val="FFFF00"/>
          </a:solidFill>
        </p:spPr>
        <p:txBody>
          <a:bodyPr>
            <a:normAutofit/>
          </a:bodyPr>
          <a:lstStyle/>
          <a:p>
            <a:r>
              <a:rPr kumimoji="1" lang="ja-JP" altLang="en-US" dirty="0"/>
              <a:t>自助、互近助による防災への備え</a:t>
            </a:r>
          </a:p>
          <a:p>
            <a:r>
              <a:rPr kumimoji="1" lang="en-US" altLang="ja-JP" dirty="0"/>
              <a:t>---</a:t>
            </a:r>
            <a:r>
              <a:rPr kumimoji="1" lang="ja-JP" altLang="en-US" dirty="0"/>
              <a:t>自分の命は</a:t>
            </a:r>
            <a:r>
              <a:rPr kumimoji="1" lang="ja-JP" altLang="en-US" dirty="0">
                <a:solidFill>
                  <a:srgbClr val="FF0000"/>
                </a:solidFill>
              </a:rPr>
              <a:t>自分</a:t>
            </a:r>
            <a:r>
              <a:rPr kumimoji="1" lang="ja-JP" altLang="en-US" dirty="0"/>
              <a:t>で守る、家族の命は</a:t>
            </a:r>
            <a:r>
              <a:rPr kumimoji="1" lang="ja-JP" altLang="en-US" dirty="0">
                <a:solidFill>
                  <a:srgbClr val="FF0000"/>
                </a:solidFill>
              </a:rPr>
              <a:t>家族</a:t>
            </a:r>
            <a:r>
              <a:rPr kumimoji="1" lang="ja-JP" altLang="en-US" dirty="0"/>
              <a:t>で守る</a:t>
            </a:r>
            <a:r>
              <a:rPr kumimoji="1" lang="en-US" altLang="ja-JP" dirty="0"/>
              <a:t>---</a:t>
            </a:r>
            <a:endParaRPr kumimoji="1" lang="ja-JP" altLang="en-US" dirty="0"/>
          </a:p>
        </p:txBody>
      </p:sp>
      <p:sp>
        <p:nvSpPr>
          <p:cNvPr id="4" name="サブタイトル 2"/>
          <p:cNvSpPr txBox="1">
            <a:spLocks/>
          </p:cNvSpPr>
          <p:nvPr/>
        </p:nvSpPr>
        <p:spPr>
          <a:xfrm>
            <a:off x="1475656" y="4581128"/>
            <a:ext cx="6400800" cy="151216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r>
              <a:rPr lang="en-US" altLang="ja-JP" dirty="0">
                <a:solidFill>
                  <a:schemeClr val="tx1"/>
                </a:solidFill>
              </a:rPr>
              <a:t>2019/9/21</a:t>
            </a:r>
            <a:endParaRPr lang="ja-JP" altLang="en-US" dirty="0">
              <a:solidFill>
                <a:schemeClr val="tx1"/>
              </a:solidFill>
            </a:endParaRPr>
          </a:p>
          <a:p>
            <a:r>
              <a:rPr lang="ja-JP" altLang="en-US" dirty="0">
                <a:solidFill>
                  <a:schemeClr val="tx1"/>
                </a:solidFill>
              </a:rPr>
              <a:t>棚草自治会</a:t>
            </a:r>
          </a:p>
        </p:txBody>
      </p:sp>
    </p:spTree>
    <p:extLst>
      <p:ext uri="{BB962C8B-B14F-4D97-AF65-F5344CB8AC3E}">
        <p14:creationId xmlns:p14="http://schemas.microsoft.com/office/powerpoint/2010/main" val="1270840512"/>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5708</TotalTime>
  <Words>1336</Words>
  <Application>Microsoft Office PowerPoint</Application>
  <PresentationFormat>画面に合わせる (4:3)</PresentationFormat>
  <Paragraphs>222</Paragraphs>
  <Slides>12</Slides>
  <Notes>12</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12</vt:i4>
      </vt:variant>
    </vt:vector>
  </HeadingPairs>
  <TitlesOfParts>
    <vt:vector size="16" baseType="lpstr">
      <vt:lpstr>ＭＳ ゴシック</vt:lpstr>
      <vt:lpstr>Arial</vt:lpstr>
      <vt:lpstr>Calibri</vt:lpstr>
      <vt:lpstr>Office ​​テーマ</vt:lpstr>
      <vt:lpstr>たなくさ自治会の防災への取り組み</vt:lpstr>
      <vt:lpstr>令和元年防災活動の取り組み概要</vt:lpstr>
      <vt:lpstr>防災資機材の充足</vt:lpstr>
      <vt:lpstr>令和元年防災活動の取り組み概要</vt:lpstr>
      <vt:lpstr>行政説明会から得た知識①</vt:lpstr>
      <vt:lpstr>行政説明会から得た知識②</vt:lpstr>
      <vt:lpstr>行政説明会から得た知識③</vt:lpstr>
      <vt:lpstr>行政説明会から得た知識④</vt:lpstr>
      <vt:lpstr>家族同士の安否確認のシステム化</vt:lpstr>
      <vt:lpstr>付録1　自治会での安否集約</vt:lpstr>
      <vt:lpstr>付録2　原子力災害対応</vt:lpstr>
      <vt:lpstr>たなくさ自治会の防災への取り組み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自治会の防災への取り組み</dc:title>
  <dc:creator>User</dc:creator>
  <cp:lastModifiedBy>Yagi-mai</cp:lastModifiedBy>
  <cp:revision>109</cp:revision>
  <cp:lastPrinted>2019-09-20T00:10:28Z</cp:lastPrinted>
  <dcterms:created xsi:type="dcterms:W3CDTF">2019-07-22T05:53:02Z</dcterms:created>
  <dcterms:modified xsi:type="dcterms:W3CDTF">2019-09-20T21:37:42Z</dcterms:modified>
</cp:coreProperties>
</file>